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319" r:id="rId3"/>
    <p:sldId id="305"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2" r:id="rId25"/>
    <p:sldId id="344" r:id="rId26"/>
    <p:sldId id="345" r:id="rId27"/>
    <p:sldId id="343" r:id="rId28"/>
    <p:sldId id="341" r:id="rId29"/>
    <p:sldId id="340"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94" autoAdjust="0"/>
  </p:normalViewPr>
  <p:slideViewPr>
    <p:cSldViewPr snapToGrid="0">
      <p:cViewPr varScale="1">
        <p:scale>
          <a:sx n="33" d="100"/>
          <a:sy n="33" d="100"/>
        </p:scale>
        <p:origin x="6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lv-LV"/>
              <a:t>Kopējais saistību apjoms (milj.EUR)</a:t>
            </a:r>
            <a:endParaRPr lang="en-GB"/>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saistību apjoms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Kredītiestādes</c:v>
                </c:pt>
                <c:pt idx="1">
                  <c:v>Nebanku kreditētāji</c:v>
                </c:pt>
                <c:pt idx="2">
                  <c:v>Uzturlīdzekļi</c:v>
                </c:pt>
                <c:pt idx="3">
                  <c:v>Nodokļi</c:v>
                </c:pt>
              </c:strCache>
            </c:strRef>
          </c:cat>
          <c:val>
            <c:numRef>
              <c:f>Sheet1!$B$2:$B$5</c:f>
              <c:numCache>
                <c:formatCode>General</c:formatCode>
                <c:ptCount val="4"/>
                <c:pt idx="0">
                  <c:v>6500</c:v>
                </c:pt>
                <c:pt idx="1">
                  <c:v>712</c:v>
                </c:pt>
                <c:pt idx="2">
                  <c:v>324</c:v>
                </c:pt>
                <c:pt idx="3">
                  <c:v>233</c:v>
                </c:pt>
              </c:numCache>
            </c:numRef>
          </c:val>
          <c:extLst xmlns:c16r2="http://schemas.microsoft.com/office/drawing/2015/06/chart">
            <c:ext xmlns:c16="http://schemas.microsoft.com/office/drawing/2014/chart" uri="{C3380CC4-5D6E-409C-BE32-E72D297353CC}">
              <c16:uniqueId val="{00000000-7B11-4E09-AB76-2F143687ACF1}"/>
            </c:ext>
          </c:extLst>
        </c:ser>
        <c:dLbls>
          <c:dLblPos val="outEnd"/>
          <c:showLegendKey val="0"/>
          <c:showVal val="1"/>
          <c:showCatName val="0"/>
          <c:showSerName val="0"/>
          <c:showPercent val="0"/>
          <c:showBubbleSize val="0"/>
        </c:dLbls>
        <c:gapWidth val="219"/>
        <c:overlap val="-27"/>
        <c:axId val="391727448"/>
        <c:axId val="391722744"/>
      </c:barChart>
      <c:catAx>
        <c:axId val="39172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1722744"/>
        <c:crosses val="autoZero"/>
        <c:auto val="1"/>
        <c:lblAlgn val="ctr"/>
        <c:lblOffset val="100"/>
        <c:noMultiLvlLbl val="0"/>
      </c:catAx>
      <c:valAx>
        <c:axId val="391722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1727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lv-LV"/>
              <a:t>Kopējais parādnieku </a:t>
            </a:r>
            <a:r>
              <a:rPr lang="lv-LV" smtClean="0"/>
              <a:t>skaits (tūkstoši)</a:t>
            </a:r>
            <a:endParaRPr lang="en-GB"/>
          </a:p>
        </c:rich>
      </c:tx>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Parādnieku skaits (tūkstoši)</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Kredītiestādes</c:v>
                </c:pt>
                <c:pt idx="1">
                  <c:v>Nebanku kreditētāji</c:v>
                </c:pt>
                <c:pt idx="2">
                  <c:v>Uzturlīdzekļi</c:v>
                </c:pt>
                <c:pt idx="3">
                  <c:v>Nodokļi</c:v>
                </c:pt>
              </c:strCache>
            </c:strRef>
          </c:cat>
          <c:val>
            <c:numRef>
              <c:f>Sheet1!$B$2:$B$5</c:f>
              <c:numCache>
                <c:formatCode>General</c:formatCode>
                <c:ptCount val="4"/>
                <c:pt idx="0">
                  <c:v>673</c:v>
                </c:pt>
                <c:pt idx="1">
                  <c:v>430</c:v>
                </c:pt>
                <c:pt idx="2">
                  <c:v>41</c:v>
                </c:pt>
                <c:pt idx="3">
                  <c:v>73</c:v>
                </c:pt>
              </c:numCache>
            </c:numRef>
          </c:val>
          <c:extLst xmlns:c16r2="http://schemas.microsoft.com/office/drawing/2015/06/chart">
            <c:ext xmlns:c16="http://schemas.microsoft.com/office/drawing/2014/chart" uri="{C3380CC4-5D6E-409C-BE32-E72D297353CC}">
              <c16:uniqueId val="{00000000-4988-4E07-9ECC-3EA1C4299BA3}"/>
            </c:ext>
          </c:extLst>
        </c:ser>
        <c:dLbls>
          <c:dLblPos val="outEnd"/>
          <c:showLegendKey val="0"/>
          <c:showVal val="1"/>
          <c:showCatName val="0"/>
          <c:showSerName val="0"/>
          <c:showPercent val="0"/>
          <c:showBubbleSize val="0"/>
        </c:dLbls>
        <c:gapWidth val="219"/>
        <c:overlap val="-27"/>
        <c:axId val="391728624"/>
        <c:axId val="391728232"/>
      </c:barChart>
      <c:catAx>
        <c:axId val="39172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91728232"/>
        <c:crosses val="autoZero"/>
        <c:auto val="1"/>
        <c:lblAlgn val="ctr"/>
        <c:lblOffset val="100"/>
        <c:noMultiLvlLbl val="0"/>
      </c:catAx>
      <c:valAx>
        <c:axId val="391728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91728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lv-LV"/>
              <a:t>Kavētie maksājumi (personu skaits tūkstoši)</a:t>
            </a:r>
            <a:endParaRPr lang="en-GB"/>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Kavēti maksājumi (fizisko personu skaits)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Kredītiestādes</c:v>
                </c:pt>
                <c:pt idx="1">
                  <c:v>Nebanku kreditētāji</c:v>
                </c:pt>
                <c:pt idx="2">
                  <c:v>Uzturlīdzekļi</c:v>
                </c:pt>
                <c:pt idx="3">
                  <c:v>Nodokļi</c:v>
                </c:pt>
              </c:strCache>
            </c:strRef>
          </c:cat>
          <c:val>
            <c:numRef>
              <c:f>Sheet1!$B$2:$B$5</c:f>
              <c:numCache>
                <c:formatCode>General</c:formatCode>
                <c:ptCount val="4"/>
                <c:pt idx="0">
                  <c:v>140</c:v>
                </c:pt>
                <c:pt idx="1">
                  <c:v>54</c:v>
                </c:pt>
                <c:pt idx="2">
                  <c:v>41</c:v>
                </c:pt>
                <c:pt idx="3">
                  <c:v>73</c:v>
                </c:pt>
              </c:numCache>
            </c:numRef>
          </c:val>
          <c:extLst xmlns:c16r2="http://schemas.microsoft.com/office/drawing/2015/06/chart">
            <c:ext xmlns:c16="http://schemas.microsoft.com/office/drawing/2014/chart" uri="{C3380CC4-5D6E-409C-BE32-E72D297353CC}">
              <c16:uniqueId val="{00000000-85FB-44D4-8B60-A9E0552F0D26}"/>
            </c:ext>
          </c:extLst>
        </c:ser>
        <c:dLbls>
          <c:dLblPos val="outEnd"/>
          <c:showLegendKey val="0"/>
          <c:showVal val="1"/>
          <c:showCatName val="0"/>
          <c:showSerName val="0"/>
          <c:showPercent val="0"/>
          <c:showBubbleSize val="0"/>
        </c:dLbls>
        <c:gapWidth val="219"/>
        <c:overlap val="-27"/>
        <c:axId val="391723528"/>
        <c:axId val="391725096"/>
      </c:barChart>
      <c:catAx>
        <c:axId val="3917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1725096"/>
        <c:crosses val="autoZero"/>
        <c:auto val="1"/>
        <c:lblAlgn val="ctr"/>
        <c:lblOffset val="100"/>
        <c:noMultiLvlLbl val="0"/>
      </c:catAx>
      <c:valAx>
        <c:axId val="391725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1723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lv-LV"/>
              <a:t>Kavētie maksājumi (personu skaits tūkstoši)</a:t>
            </a:r>
            <a:endParaRPr lang="en-GB"/>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Kavēti maksājumi (fizisko personu skaits)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Kredītiestādes</c:v>
                </c:pt>
                <c:pt idx="1">
                  <c:v>Nebanku kreditētāji</c:v>
                </c:pt>
                <c:pt idx="2">
                  <c:v>Uzturlīdzekļi</c:v>
                </c:pt>
                <c:pt idx="3">
                  <c:v>Nodokļi</c:v>
                </c:pt>
              </c:strCache>
            </c:strRef>
          </c:cat>
          <c:val>
            <c:numRef>
              <c:f>Sheet1!$B$2:$B$5</c:f>
              <c:numCache>
                <c:formatCode>General</c:formatCode>
                <c:ptCount val="4"/>
                <c:pt idx="0">
                  <c:v>140</c:v>
                </c:pt>
                <c:pt idx="1">
                  <c:v>54</c:v>
                </c:pt>
                <c:pt idx="2">
                  <c:v>41</c:v>
                </c:pt>
                <c:pt idx="3">
                  <c:v>73</c:v>
                </c:pt>
              </c:numCache>
            </c:numRef>
          </c:val>
          <c:extLst xmlns:c16r2="http://schemas.microsoft.com/office/drawing/2015/06/chart">
            <c:ext xmlns:c16="http://schemas.microsoft.com/office/drawing/2014/chart" uri="{C3380CC4-5D6E-409C-BE32-E72D297353CC}">
              <c16:uniqueId val="{00000000-85FB-44D4-8B60-A9E0552F0D26}"/>
            </c:ext>
          </c:extLst>
        </c:ser>
        <c:dLbls>
          <c:dLblPos val="outEnd"/>
          <c:showLegendKey val="0"/>
          <c:showVal val="1"/>
          <c:showCatName val="0"/>
          <c:showSerName val="0"/>
          <c:showPercent val="0"/>
          <c:showBubbleSize val="0"/>
        </c:dLbls>
        <c:gapWidth val="219"/>
        <c:overlap val="-27"/>
        <c:axId val="255114304"/>
        <c:axId val="255115480"/>
      </c:barChart>
      <c:catAx>
        <c:axId val="25511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55115480"/>
        <c:crosses val="autoZero"/>
        <c:auto val="1"/>
        <c:lblAlgn val="ctr"/>
        <c:lblOffset val="100"/>
        <c:noMultiLvlLbl val="0"/>
      </c:catAx>
      <c:valAx>
        <c:axId val="255115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55114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lv-LV"/>
              <a:t>ZTI lietu sadalījums %</a:t>
            </a:r>
            <a:endParaRPr lang="en-GB"/>
          </a:p>
        </c:rich>
      </c:tx>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Visas lietas</c:v>
                </c:pt>
              </c:strCache>
            </c:strRef>
          </c:tx>
          <c:spPr>
            <a:solidFill>
              <a:schemeClr val="accent2"/>
            </a:solidFill>
            <a:ln>
              <a:noFill/>
            </a:ln>
            <a:effectLst/>
          </c:spPr>
          <c:invertIfNegative val="0"/>
          <c:cat>
            <c:strRef>
              <c:f>Sheet1!$A$2:$A$6</c:f>
              <c:strCache>
                <c:ptCount val="5"/>
                <c:pt idx="0">
                  <c:v>Kredītiestādes</c:v>
                </c:pt>
                <c:pt idx="1">
                  <c:v>Nebanku aizdevēji</c:v>
                </c:pt>
                <c:pt idx="2">
                  <c:v>Uzturlīdzekļi</c:v>
                </c:pt>
                <c:pt idx="3">
                  <c:v>Nodokļi</c:v>
                </c:pt>
                <c:pt idx="4">
                  <c:v>Citi</c:v>
                </c:pt>
              </c:strCache>
            </c:strRef>
          </c:cat>
          <c:val>
            <c:numRef>
              <c:f>Sheet1!$B$2:$B$6</c:f>
              <c:numCache>
                <c:formatCode>General</c:formatCode>
                <c:ptCount val="5"/>
                <c:pt idx="0">
                  <c:v>7</c:v>
                </c:pt>
                <c:pt idx="1">
                  <c:v>17</c:v>
                </c:pt>
                <c:pt idx="2">
                  <c:v>16</c:v>
                </c:pt>
                <c:pt idx="3">
                  <c:v>40</c:v>
                </c:pt>
                <c:pt idx="4">
                  <c:v>21</c:v>
                </c:pt>
              </c:numCache>
            </c:numRef>
          </c:val>
          <c:extLst xmlns:c16r2="http://schemas.microsoft.com/office/drawing/2015/06/chart">
            <c:ext xmlns:c16="http://schemas.microsoft.com/office/drawing/2014/chart" uri="{C3380CC4-5D6E-409C-BE32-E72D297353CC}">
              <c16:uniqueId val="{00000000-2069-400C-A712-834C0D403F3E}"/>
            </c:ext>
          </c:extLst>
        </c:ser>
        <c:ser>
          <c:idx val="1"/>
          <c:order val="1"/>
          <c:tx>
            <c:strRef>
              <c:f>Sheet1!$C$1</c:f>
              <c:strCache>
                <c:ptCount val="1"/>
                <c:pt idx="0">
                  <c:v>Jaunās lietas</c:v>
                </c:pt>
              </c:strCache>
            </c:strRef>
          </c:tx>
          <c:spPr>
            <a:solidFill>
              <a:schemeClr val="accent4"/>
            </a:solidFill>
            <a:ln>
              <a:noFill/>
            </a:ln>
            <a:effectLst/>
          </c:spPr>
          <c:invertIfNegative val="0"/>
          <c:cat>
            <c:strRef>
              <c:f>Sheet1!$A$2:$A$6</c:f>
              <c:strCache>
                <c:ptCount val="5"/>
                <c:pt idx="0">
                  <c:v>Kredītiestādes</c:v>
                </c:pt>
                <c:pt idx="1">
                  <c:v>Nebanku aizdevēji</c:v>
                </c:pt>
                <c:pt idx="2">
                  <c:v>Uzturlīdzekļi</c:v>
                </c:pt>
                <c:pt idx="3">
                  <c:v>Nodokļi</c:v>
                </c:pt>
                <c:pt idx="4">
                  <c:v>Citi</c:v>
                </c:pt>
              </c:strCache>
            </c:strRef>
          </c:cat>
          <c:val>
            <c:numRef>
              <c:f>Sheet1!$C$2:$C$6</c:f>
              <c:numCache>
                <c:formatCode>General</c:formatCode>
                <c:ptCount val="5"/>
                <c:pt idx="0">
                  <c:v>4</c:v>
                </c:pt>
                <c:pt idx="1">
                  <c:v>16</c:v>
                </c:pt>
                <c:pt idx="2">
                  <c:v>16</c:v>
                </c:pt>
                <c:pt idx="3">
                  <c:v>44</c:v>
                </c:pt>
                <c:pt idx="4">
                  <c:v>20</c:v>
                </c:pt>
              </c:numCache>
            </c:numRef>
          </c:val>
          <c:extLst xmlns:c16r2="http://schemas.microsoft.com/office/drawing/2015/06/chart">
            <c:ext xmlns:c16="http://schemas.microsoft.com/office/drawing/2014/chart" uri="{C3380CC4-5D6E-409C-BE32-E72D297353CC}">
              <c16:uniqueId val="{00000001-2069-400C-A712-834C0D403F3E}"/>
            </c:ext>
          </c:extLst>
        </c:ser>
        <c:dLbls>
          <c:showLegendKey val="0"/>
          <c:showVal val="0"/>
          <c:showCatName val="0"/>
          <c:showSerName val="0"/>
          <c:showPercent val="0"/>
          <c:showBubbleSize val="0"/>
        </c:dLbls>
        <c:gapWidth val="219"/>
        <c:overlap val="-27"/>
        <c:axId val="393253352"/>
        <c:axId val="393257272"/>
      </c:barChart>
      <c:catAx>
        <c:axId val="39325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93257272"/>
        <c:crosses val="autoZero"/>
        <c:auto val="1"/>
        <c:lblAlgn val="ctr"/>
        <c:lblOffset val="100"/>
        <c:noMultiLvlLbl val="0"/>
      </c:catAx>
      <c:valAx>
        <c:axId val="393257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93253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pPr>
      <a:endParaRPr lang="en-US"/>
    </a:p>
  </c:txPr>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2046042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228600" algn="ctr">
              <a:spcBef>
                <a:spcPts val="0"/>
              </a:spcBef>
              <a:buClrTx/>
              <a:buSzTx/>
              <a:buNone/>
              <a:defRPr sz="5400"/>
            </a:lvl2pPr>
            <a:lvl3pPr marL="0" indent="457200" algn="ctr">
              <a:spcBef>
                <a:spcPts val="0"/>
              </a:spcBef>
              <a:buClrTx/>
              <a:buSzTx/>
              <a:buNone/>
              <a:defRPr sz="5400"/>
            </a:lvl3pPr>
            <a:lvl4pPr marL="0" indent="685800" algn="ctr">
              <a:spcBef>
                <a:spcPts val="0"/>
              </a:spcBef>
              <a:buClrTx/>
              <a:buSzTx/>
              <a:buNone/>
              <a:defRPr sz="5400"/>
            </a:lvl4pPr>
            <a:lvl5pPr marL="0" indent="91440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Body">
    <p:spTree>
      <p:nvGrpSpPr>
        <p:cNvPr id="1" name=""/>
        <p:cNvGrpSpPr/>
        <p:nvPr/>
      </p:nvGrpSpPr>
      <p:grpSpPr>
        <a:xfrm>
          <a:off x="0" y="0"/>
          <a:ext cx="0" cy="0"/>
          <a:chOff x="0" y="0"/>
          <a:chExt cx="0" cy="0"/>
        </a:xfrm>
      </p:grpSpPr>
      <p:sp>
        <p:nvSpPr>
          <p:cNvPr id="117" name="Improvizācija, spožas prasmes un variācijas džezā iespējamas ar stabilām zināšanām par tā pamatvērtībam. Apvienojot zināšanas un pieredzi, džezā rodas iespēja improvizēt un sasniegt rezultātus. Tāpat ir komunikācijā. Improvizācija, spožas prasmes un variācijas džezā iespējamas ar stabilām zināšanām par tā pamatvērtībam. Apvienojot zināšanas un pieredzi, džezā rodas iespēja improvizēt un sasniegt rezultātus. Tāpat ir komunikācijā. Improvizācija, spožas prasmes un variācijas džezā iespējamas ar stabilām zināšanām par tā pamatvērtībam. Apvienojot zināšanas un pieredzi, džezā rodas iespēja improvizēt un sasniegt rezultātus. Tāpat ir komunikācijā."/>
          <p:cNvSpPr txBox="1">
            <a:spLocks noGrp="1"/>
          </p:cNvSpPr>
          <p:nvPr>
            <p:ph type="body" sz="quarter" idx="13"/>
          </p:nvPr>
        </p:nvSpPr>
        <p:spPr>
          <a:xfrm>
            <a:off x="2566669" y="3514029"/>
            <a:ext cx="19051872" cy="2886356"/>
          </a:xfrm>
          <a:prstGeom prst="rect">
            <a:avLst/>
          </a:prstGeom>
        </p:spPr>
        <p:txBody>
          <a:bodyPr lIns="0" tIns="0" rIns="0" bIns="0" anchor="t">
            <a:spAutoFit/>
          </a:bodyPr>
          <a:lstStyle>
            <a:lvl1pPr marL="0" indent="0" defTabSz="821531">
              <a:spcBef>
                <a:spcPts val="0"/>
              </a:spcBef>
              <a:buClrTx/>
              <a:buSzTx/>
              <a:buNone/>
              <a:defRPr sz="2600" baseline="23076">
                <a:solidFill>
                  <a:srgbClr val="000000"/>
                </a:solidFill>
              </a:defRPr>
            </a:lvl1pPr>
          </a:lstStyle>
          <a:p>
            <a:r>
              <a:t>Improvizācija, spožas prasmes un variācijas džezā iespējamas ar stabilām zināšanām par tā pamatvērtībam. Apvienojot zināšanas un pieredzi, džezā rodas iespēja improvizēt un sasniegt rezultātus. Tāpat ir komunikācijā. Improvizācija, spožas prasmes un variācijas džezā iespējamas ar stabilām zināšanām par tā pamatvērtībam. Apvienojot zināšanas un pieredzi, džezā rodas iespēja improvizēt un sasniegt rezultātus. Tāpat ir komunikācijā. Improvizācija, spožas prasmes un variācijas džezā iespējamas ar stabilām zināšanām par tā pamatvērtībam. Apvienojot zināšanas un pieredzi, džezā rodas iespēja improvizēt un sasniegt rezultātus. Tāpat ir komunikācijā.</a:t>
            </a:r>
          </a:p>
        </p:txBody>
      </p:sp>
      <p:sp>
        <p:nvSpPr>
          <p:cNvPr id="118" name="Neatkarīga kvalitatīvas komunikācijas un konsultāciju kompānija"/>
          <p:cNvSpPr txBox="1">
            <a:spLocks noGrp="1"/>
          </p:cNvSpPr>
          <p:nvPr>
            <p:ph type="body" sz="quarter" idx="14"/>
          </p:nvPr>
        </p:nvSpPr>
        <p:spPr>
          <a:xfrm>
            <a:off x="2535698" y="714375"/>
            <a:ext cx="19051872" cy="3036094"/>
          </a:xfrm>
          <a:prstGeom prst="rect">
            <a:avLst/>
          </a:prstGeom>
        </p:spPr>
        <p:txBody>
          <a:bodyPr lIns="0" tIns="0" rIns="0" bIns="0"/>
          <a:lstStyle>
            <a:lvl1pPr marL="0" indent="0" defTabSz="821531">
              <a:spcBef>
                <a:spcPts val="0"/>
              </a:spcBef>
              <a:buClrTx/>
              <a:buSzTx/>
              <a:buNone/>
              <a:defRPr sz="5600" baseline="10714">
                <a:solidFill>
                  <a:srgbClr val="F48220"/>
                </a:solidFill>
                <a:latin typeface="Georgia"/>
                <a:ea typeface="Georgia"/>
                <a:cs typeface="Georgia"/>
                <a:sym typeface="Georgia"/>
              </a:defRPr>
            </a:lvl1pPr>
          </a:lstStyle>
          <a:p>
            <a:r>
              <a:t>Neatkarīga kvalitatīvas komunikācijas un konsultāciju kompānija</a:t>
            </a:r>
          </a:p>
        </p:txBody>
      </p:sp>
      <p:pic>
        <p:nvPicPr>
          <p:cNvPr id="119" name="JAZZ COM - Black logo 72 RGB.png" descr="JAZZ COM - Black logo 72 RGB.png"/>
          <p:cNvPicPr>
            <a:picLocks noChangeAspect="1"/>
          </p:cNvPicPr>
          <p:nvPr/>
        </p:nvPicPr>
        <p:blipFill>
          <a:blip r:embed="rId2">
            <a:extLst/>
          </a:blip>
          <a:stretch>
            <a:fillRect/>
          </a:stretch>
        </p:blipFill>
        <p:spPr>
          <a:xfrm>
            <a:off x="22946121" y="12278121"/>
            <a:ext cx="1437786" cy="1437786"/>
          </a:xfrm>
          <a:prstGeom prst="rect">
            <a:avLst/>
          </a:prstGeom>
          <a:ln w="12700">
            <a:miter lim="400000"/>
          </a:ln>
        </p:spPr>
      </p:pic>
      <p:sp>
        <p:nvSpPr>
          <p:cNvPr id="120" name="Slide Number"/>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228600" algn="ctr">
              <a:spcBef>
                <a:spcPts val="0"/>
              </a:spcBef>
              <a:buClrTx/>
              <a:buSzTx/>
              <a:buNone/>
              <a:defRPr sz="5400"/>
            </a:lvl2pPr>
            <a:lvl3pPr marL="0" indent="457200" algn="ctr">
              <a:spcBef>
                <a:spcPts val="0"/>
              </a:spcBef>
              <a:buClrTx/>
              <a:buSzTx/>
              <a:buNone/>
              <a:defRPr sz="5400"/>
            </a:lvl3pPr>
            <a:lvl4pPr marL="0" indent="685800" algn="ctr">
              <a:spcBef>
                <a:spcPts val="0"/>
              </a:spcBef>
              <a:buClrTx/>
              <a:buSzTx/>
              <a:buNone/>
              <a:defRPr sz="5400"/>
            </a:lvl4pPr>
            <a:lvl5pPr marL="0" indent="91440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228600" algn="ctr">
              <a:spcBef>
                <a:spcPts val="0"/>
              </a:spcBef>
              <a:buClrTx/>
              <a:buSzTx/>
              <a:buNone/>
              <a:defRPr sz="5400"/>
            </a:lvl2pPr>
            <a:lvl3pPr marL="0" indent="457200" algn="ctr">
              <a:spcBef>
                <a:spcPts val="0"/>
              </a:spcBef>
              <a:buClrTx/>
              <a:buSzTx/>
              <a:buNone/>
              <a:defRPr sz="5400"/>
            </a:lvl3pPr>
            <a:lvl4pPr marL="0" indent="685800" algn="ctr">
              <a:spcBef>
                <a:spcPts val="0"/>
              </a:spcBef>
              <a:buClrTx/>
              <a:buSzTx/>
              <a:buNone/>
              <a:defRPr sz="5400"/>
            </a:lvl4pPr>
            <a:lvl5pPr marL="0" indent="91440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b="1">
                <a:solidFill>
                  <a:srgbClr val="EE1A21"/>
                </a:solidFill>
                <a:latin typeface="Helvetica"/>
                <a:ea typeface="Helvetica"/>
                <a:cs typeface="Helvetica"/>
                <a:sym typeface="Helvetica"/>
              </a:defRPr>
            </a:lvl1pPr>
            <a:lvl2pPr marL="1117600" indent="-558800">
              <a:spcBef>
                <a:spcPts val="4500"/>
              </a:spcBef>
              <a:buClrTx/>
              <a:defRPr sz="3800" b="1">
                <a:solidFill>
                  <a:srgbClr val="EE1A21"/>
                </a:solidFill>
                <a:latin typeface="Helvetica"/>
                <a:ea typeface="Helvetica"/>
                <a:cs typeface="Helvetica"/>
                <a:sym typeface="Helvetica"/>
              </a:defRPr>
            </a:lvl2pPr>
            <a:lvl3pPr marL="1676400" indent="-558800">
              <a:spcBef>
                <a:spcPts val="4500"/>
              </a:spcBef>
              <a:buClrTx/>
              <a:defRPr sz="3800" b="1">
                <a:solidFill>
                  <a:srgbClr val="EE1A21"/>
                </a:solidFill>
                <a:latin typeface="Helvetica"/>
                <a:ea typeface="Helvetica"/>
                <a:cs typeface="Helvetica"/>
                <a:sym typeface="Helvetica"/>
              </a:defRPr>
            </a:lvl3pPr>
            <a:lvl4pPr marL="2235200" indent="-558800">
              <a:spcBef>
                <a:spcPts val="4500"/>
              </a:spcBef>
              <a:buClrTx/>
              <a:defRPr sz="3800" b="1">
                <a:solidFill>
                  <a:srgbClr val="EE1A21"/>
                </a:solidFill>
                <a:latin typeface="Helvetica"/>
                <a:ea typeface="Helvetica"/>
                <a:cs typeface="Helvetica"/>
                <a:sym typeface="Helvetica"/>
              </a:defRPr>
            </a:lvl4pPr>
            <a:lvl5pPr marL="2794000" indent="-558800">
              <a:spcBef>
                <a:spcPts val="4500"/>
              </a:spcBef>
              <a:buClrTx/>
              <a:defRPr sz="3800" b="1">
                <a:solidFill>
                  <a:srgbClr val="EE1A21"/>
                </a:solidFill>
                <a:latin typeface="Helvetica"/>
                <a:ea typeface="Helvetica"/>
                <a:cs typeface="Helvetica"/>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pic>
        <p:nvPicPr>
          <p:cNvPr id="2050" name="Picture 2" descr="BASE-0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0332700" y="237331"/>
            <a:ext cx="3597275"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hilip Morris International…"/>
          <p:cNvSpPr txBox="1"/>
          <p:nvPr/>
        </p:nvSpPr>
        <p:spPr>
          <a:xfrm>
            <a:off x="14963442" y="5638810"/>
            <a:ext cx="6681660" cy="4196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a:r>
              <a:rPr lang="lv-LV" sz="4400" dirty="0"/>
              <a:t>IEDZĪVOTĀJU PARĀDSAISTĪBU APJOMS UN IETEKME UZ APLOKŠŅU ALGU IZPLATĪBU LATVIJĀ</a:t>
            </a:r>
            <a:endParaRPr lang="en-GB" sz="4400" dirty="0"/>
          </a:p>
          <a:p>
            <a:pPr algn="l">
              <a:spcBef>
                <a:spcPts val="1200"/>
              </a:spcBef>
              <a:defRPr sz="3600" b="0">
                <a:latin typeface="Helvetica"/>
                <a:ea typeface="Helvetica"/>
                <a:cs typeface="Helvetica"/>
                <a:sym typeface="Helvetica"/>
              </a:defRPr>
            </a:pPr>
            <a:r>
              <a:rPr lang="lv-LV" dirty="0" smtClean="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50" y="4482352"/>
            <a:ext cx="14030375" cy="6508937"/>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818310"/>
            <a:ext cx="18836223"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Visefektīvākā piedziņas stadija ir komunikācija ar parādnieku, tālākās stadijās piedziņas efektivitāte strauji samazinās</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graphicFrame>
        <p:nvGraphicFramePr>
          <p:cNvPr id="3" name="Table 2"/>
          <p:cNvGraphicFramePr>
            <a:graphicFrameLocks noGrp="1"/>
          </p:cNvGraphicFramePr>
          <p:nvPr>
            <p:extLst>
              <p:ext uri="{D42A27DB-BD31-4B8C-83A1-F6EECF244321}">
                <p14:modId xmlns:p14="http://schemas.microsoft.com/office/powerpoint/2010/main" val="1538318696"/>
              </p:ext>
            </p:extLst>
          </p:nvPr>
        </p:nvGraphicFramePr>
        <p:xfrm>
          <a:off x="3567953" y="4984378"/>
          <a:ext cx="16100611" cy="8426824"/>
        </p:xfrm>
        <a:graphic>
          <a:graphicData uri="http://schemas.openxmlformats.org/drawingml/2006/table">
            <a:tbl>
              <a:tblPr firstRow="1" firstCol="1" bandRow="1">
                <a:tableStyleId>{5940675A-B579-460E-94D1-54222C63F5DA}</a:tableStyleId>
              </a:tblPr>
              <a:tblGrid>
                <a:gridCol w="6210086"/>
                <a:gridCol w="5543466"/>
                <a:gridCol w="4347059"/>
              </a:tblGrid>
              <a:tr h="1284724">
                <a:tc>
                  <a:txBody>
                    <a:bodyPr/>
                    <a:lstStyle/>
                    <a:p>
                      <a:pPr marL="0" marR="0">
                        <a:lnSpc>
                          <a:spcPct val="107000"/>
                        </a:lnSpc>
                        <a:spcBef>
                          <a:spcPts val="0"/>
                        </a:spcBef>
                        <a:spcAft>
                          <a:spcPts val="800"/>
                        </a:spcAft>
                      </a:pPr>
                      <a:r>
                        <a:rPr lang="lv-LV" sz="2400">
                          <a:effectLst/>
                        </a:rPr>
                        <a:t> Operācijas</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800"/>
                        </a:spcAft>
                      </a:pPr>
                      <a:r>
                        <a:rPr lang="lv-LV" sz="2400">
                          <a:effectLst/>
                        </a:rPr>
                        <a:t>Iemaksātā summa tūkst. euro</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800"/>
                        </a:spcAft>
                      </a:pPr>
                      <a:r>
                        <a:rPr lang="lv-LV" sz="2400">
                          <a:effectLst/>
                        </a:rPr>
                        <a:t>Īpatsvars % no kopējas piedzītas summas</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9807">
                <a:tc>
                  <a:txBody>
                    <a:bodyPr/>
                    <a:lstStyle/>
                    <a:p>
                      <a:pPr marL="0" marR="0">
                        <a:lnSpc>
                          <a:spcPct val="107000"/>
                        </a:lnSpc>
                        <a:spcBef>
                          <a:spcPts val="0"/>
                        </a:spcBef>
                        <a:spcAft>
                          <a:spcPts val="800"/>
                        </a:spcAft>
                      </a:pPr>
                      <a:r>
                        <a:rPr lang="lv-LV" sz="2400">
                          <a:effectLst/>
                        </a:rPr>
                        <a:t>ZTI iemaksas </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542,69</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3%</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9807">
                <a:tc>
                  <a:txBody>
                    <a:bodyPr/>
                    <a:lstStyle/>
                    <a:p>
                      <a:pPr marL="0" marR="0">
                        <a:lnSpc>
                          <a:spcPct val="107000"/>
                        </a:lnSpc>
                        <a:spcBef>
                          <a:spcPts val="0"/>
                        </a:spcBef>
                        <a:spcAft>
                          <a:spcPts val="800"/>
                        </a:spcAft>
                      </a:pPr>
                      <a:r>
                        <a:rPr lang="lv-LV" sz="2400">
                          <a:effectLst/>
                        </a:rPr>
                        <a:t>Inkaso iemaksas </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844,46</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5%</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67285">
                <a:tc>
                  <a:txBody>
                    <a:bodyPr/>
                    <a:lstStyle/>
                    <a:p>
                      <a:pPr marL="0" marR="0">
                        <a:lnSpc>
                          <a:spcPct val="107000"/>
                        </a:lnSpc>
                        <a:spcBef>
                          <a:spcPts val="0"/>
                        </a:spcBef>
                        <a:spcAft>
                          <a:spcPts val="800"/>
                        </a:spcAft>
                      </a:pPr>
                      <a:r>
                        <a:rPr lang="lv-LV" sz="2400">
                          <a:effectLst/>
                        </a:rPr>
                        <a:t>Labprātīgi veiktās iemaksas pēc mutiskiem un rakstiskiem brīdinājumiem </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12 771,52</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68%</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9807">
                <a:tc>
                  <a:txBody>
                    <a:bodyPr/>
                    <a:lstStyle/>
                    <a:p>
                      <a:pPr marL="0" marR="0">
                        <a:lnSpc>
                          <a:spcPct val="107000"/>
                        </a:lnSpc>
                        <a:spcBef>
                          <a:spcPts val="0"/>
                        </a:spcBef>
                        <a:spcAft>
                          <a:spcPts val="800"/>
                        </a:spcAft>
                      </a:pPr>
                      <a:r>
                        <a:rPr lang="lv-LV" sz="2400">
                          <a:effectLst/>
                        </a:rPr>
                        <a:t>Trešo personu veiktās iemaksas </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103,34</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1%</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25780">
                <a:tc>
                  <a:txBody>
                    <a:bodyPr/>
                    <a:lstStyle/>
                    <a:p>
                      <a:pPr marL="0" marR="0">
                        <a:lnSpc>
                          <a:spcPct val="107000"/>
                        </a:lnSpc>
                        <a:spcBef>
                          <a:spcPts val="0"/>
                        </a:spcBef>
                        <a:spcAft>
                          <a:spcPts val="800"/>
                        </a:spcAft>
                      </a:pPr>
                      <a:r>
                        <a:rPr lang="lv-LV" sz="2400">
                          <a:effectLst/>
                        </a:rPr>
                        <a:t>Iemaksas pēc nosūtītā lēmuma par bezstrīda piedziņu</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2 554,28</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14%</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9807">
                <a:tc>
                  <a:txBody>
                    <a:bodyPr/>
                    <a:lstStyle/>
                    <a:p>
                      <a:pPr marL="0" marR="0">
                        <a:lnSpc>
                          <a:spcPct val="107000"/>
                        </a:lnSpc>
                        <a:spcBef>
                          <a:spcPts val="0"/>
                        </a:spcBef>
                        <a:spcAft>
                          <a:spcPts val="800"/>
                        </a:spcAft>
                      </a:pPr>
                      <a:r>
                        <a:rPr lang="lv-LV" sz="2400">
                          <a:effectLst/>
                        </a:rPr>
                        <a:t>Labprātīgās nomaksas grafiki</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1841,69</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9%</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9807">
                <a:tc>
                  <a:txBody>
                    <a:bodyPr/>
                    <a:lstStyle/>
                    <a:p>
                      <a:pPr marL="0" marR="0">
                        <a:lnSpc>
                          <a:spcPct val="107000"/>
                        </a:lnSpc>
                        <a:spcBef>
                          <a:spcPts val="0"/>
                        </a:spcBef>
                        <a:spcAft>
                          <a:spcPts val="800"/>
                        </a:spcAft>
                      </a:pPr>
                      <a:r>
                        <a:rPr lang="lv-LV" sz="2400">
                          <a:effectLst/>
                        </a:rPr>
                        <a:t>Kopā</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a:effectLst/>
                        </a:rPr>
                        <a:t>18 657,98</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800"/>
                        </a:spcAft>
                      </a:pPr>
                      <a:r>
                        <a:rPr lang="lv-LV" sz="2400" dirty="0">
                          <a:effectLst/>
                        </a:rPr>
                        <a:t>100%</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TextBox 3"/>
          <p:cNvSpPr txBox="1"/>
          <p:nvPr/>
        </p:nvSpPr>
        <p:spPr>
          <a:xfrm>
            <a:off x="3729318" y="3646663"/>
            <a:ext cx="1579581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lv-LV" dirty="0" smtClean="0"/>
              <a:t>VID veikto </a:t>
            </a:r>
            <a:r>
              <a:rPr lang="lv-LV" dirty="0"/>
              <a:t>piedziņas pasākumu efektivitāte 2019.g. 8 mēnešos</a:t>
            </a:r>
            <a:endParaRPr lang="en-GB" dirty="0"/>
          </a:p>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0948667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Zvērinātu tiesu izpildītāju lietvedībā esošo lietu sadalījums (%)</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graphicFrame>
        <p:nvGraphicFramePr>
          <p:cNvPr id="6" name="Chart 5"/>
          <p:cNvGraphicFramePr/>
          <p:nvPr>
            <p:extLst>
              <p:ext uri="{D42A27DB-BD31-4B8C-83A1-F6EECF244321}">
                <p14:modId xmlns:p14="http://schemas.microsoft.com/office/powerpoint/2010/main" val="164191640"/>
              </p:ext>
            </p:extLst>
          </p:nvPr>
        </p:nvGraphicFramePr>
        <p:xfrm>
          <a:off x="4303059" y="3550024"/>
          <a:ext cx="12980894" cy="94846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504650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īpatsvars 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pic>
        <p:nvPicPr>
          <p:cNvPr id="5" name="Picture 4"/>
          <p:cNvPicPr/>
          <p:nvPr/>
        </p:nvPicPr>
        <p:blipFill rotWithShape="1">
          <a:blip r:embed="rId2"/>
          <a:srcRect l="50388" t="14654" r="1218" b="9710"/>
          <a:stretch/>
        </p:blipFill>
        <p:spPr bwMode="auto">
          <a:xfrm>
            <a:off x="6024281" y="3352800"/>
            <a:ext cx="11008659" cy="9323294"/>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514165" y="12906297"/>
            <a:ext cx="1558065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lv-LV" sz="2400" b="1" i="0" u="none" strike="noStrike" cap="none" spc="0" normalizeH="0" baseline="0" dirty="0" smtClean="0">
                <a:ln>
                  <a:noFill/>
                </a:ln>
                <a:solidFill>
                  <a:srgbClr val="FFFFFF"/>
                </a:solidFill>
                <a:effectLst/>
                <a:uFillTx/>
                <a:sym typeface="Helvetica Neue"/>
              </a:rPr>
              <a:t>Avots: </a:t>
            </a:r>
            <a:r>
              <a:rPr lang="lv-LV" sz="2400" dirty="0"/>
              <a:t>Rīgas ekonomikas augstskolas </a:t>
            </a:r>
            <a:r>
              <a:rPr lang="lv-LV" sz="2400" dirty="0" smtClean="0"/>
              <a:t>pētījums «Ēnu </a:t>
            </a:r>
            <a:r>
              <a:rPr lang="lv-LV" sz="2400" dirty="0"/>
              <a:t>ekonomikas indekss Baltijas valstīs 2009.-</a:t>
            </a:r>
            <a:r>
              <a:rPr lang="lv-LV" sz="2400" dirty="0" smtClean="0"/>
              <a:t>2018»</a:t>
            </a:r>
            <a:endParaRPr kumimoji="0" lang="en-GB" sz="2400" b="1" i="0" u="none" strike="noStrike" cap="none" spc="0" normalizeH="0" baseline="0" dirty="0">
              <a:ln>
                <a:noFill/>
              </a:ln>
              <a:solidFill>
                <a:srgbClr val="FFFFFF"/>
              </a:solidFill>
              <a:effectLst/>
              <a:uFillTx/>
              <a:sym typeface="Helvetica Neue"/>
            </a:endParaRPr>
          </a:p>
        </p:txBody>
      </p:sp>
    </p:spTree>
    <p:extLst>
      <p:ext uri="{BB962C8B-B14F-4D97-AF65-F5344CB8AC3E}">
        <p14:creationId xmlns:p14="http://schemas.microsoft.com/office/powerpoint/2010/main" val="265317735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īpatsvars II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 name="TextBox 1"/>
          <p:cNvSpPr txBox="1"/>
          <p:nvPr/>
        </p:nvSpPr>
        <p:spPr>
          <a:xfrm>
            <a:off x="3514165" y="12906297"/>
            <a:ext cx="1558065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lv-LV" sz="2400" b="1" i="0" u="none" strike="noStrike" cap="none" spc="0" normalizeH="0" baseline="0" dirty="0" smtClean="0">
                <a:ln>
                  <a:noFill/>
                </a:ln>
                <a:solidFill>
                  <a:srgbClr val="FFFFFF"/>
                </a:solidFill>
                <a:effectLst/>
                <a:uFillTx/>
                <a:sym typeface="Helvetica Neue"/>
              </a:rPr>
              <a:t>Avots: </a:t>
            </a:r>
            <a:r>
              <a:rPr lang="lv-LV" sz="2400" dirty="0"/>
              <a:t>Rīgas ekonomikas augstskolas </a:t>
            </a:r>
            <a:r>
              <a:rPr lang="lv-LV" sz="2400" dirty="0" smtClean="0"/>
              <a:t>pētījums «Ēnu </a:t>
            </a:r>
            <a:r>
              <a:rPr lang="lv-LV" sz="2400" dirty="0"/>
              <a:t>ekonomikas indekss Baltijas valstīs 2009.-</a:t>
            </a:r>
            <a:r>
              <a:rPr lang="lv-LV" sz="2400" dirty="0" smtClean="0"/>
              <a:t>2018»</a:t>
            </a:r>
            <a:endParaRPr kumimoji="0" lang="en-GB" sz="2400" b="1" i="0" u="none" strike="noStrike" cap="none" spc="0" normalizeH="0" baseline="0" dirty="0">
              <a:ln>
                <a:noFill/>
              </a:ln>
              <a:solidFill>
                <a:srgbClr val="FFFFFF"/>
              </a:solidFill>
              <a:effectLst/>
              <a:uFillTx/>
              <a:sym typeface="Helvetica Neue"/>
            </a:endParaRPr>
          </a:p>
        </p:txBody>
      </p:sp>
      <p:pic>
        <p:nvPicPr>
          <p:cNvPr id="6" name="Picture 5"/>
          <p:cNvPicPr/>
          <p:nvPr/>
        </p:nvPicPr>
        <p:blipFill rotWithShape="1">
          <a:blip r:embed="rId2"/>
          <a:srcRect l="133" t="14654" r="51207" b="9474"/>
          <a:stretch/>
        </p:blipFill>
        <p:spPr bwMode="auto">
          <a:xfrm>
            <a:off x="6884894" y="3316941"/>
            <a:ext cx="9377082" cy="95893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288524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īpatsvars III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pic>
        <p:nvPicPr>
          <p:cNvPr id="7" name="Picture 6"/>
          <p:cNvPicPr/>
          <p:nvPr/>
        </p:nvPicPr>
        <p:blipFill rotWithShape="1">
          <a:blip r:embed="rId2"/>
          <a:srcRect l="19013" t="13000" r="18767" b="4984"/>
          <a:stretch/>
        </p:blipFill>
        <p:spPr bwMode="auto">
          <a:xfrm>
            <a:off x="4751294" y="3352801"/>
            <a:ext cx="12550588" cy="101839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737905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īpatsvars IV</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pic>
        <p:nvPicPr>
          <p:cNvPr id="5" name="Picture 4"/>
          <p:cNvPicPr/>
          <p:nvPr/>
        </p:nvPicPr>
        <p:blipFill rotWithShape="1">
          <a:blip r:embed="rId2"/>
          <a:srcRect l="18746" t="13472" r="18635" b="4511"/>
          <a:stretch/>
        </p:blipFill>
        <p:spPr bwMode="auto">
          <a:xfrm>
            <a:off x="4303058" y="3352800"/>
            <a:ext cx="13572565" cy="10094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931986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ietekmējošie faktori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grpSp>
        <p:nvGrpSpPr>
          <p:cNvPr id="6" name="Group 5"/>
          <p:cNvGrpSpPr/>
          <p:nvPr/>
        </p:nvGrpSpPr>
        <p:grpSpPr>
          <a:xfrm>
            <a:off x="1326777" y="3675530"/>
            <a:ext cx="11318667" cy="8767482"/>
            <a:chOff x="0" y="0"/>
            <a:chExt cx="4458757" cy="4064508"/>
          </a:xfrm>
        </p:grpSpPr>
        <p:sp>
          <p:nvSpPr>
            <p:cNvPr id="7" name="Shape 208"/>
            <p:cNvSpPr/>
            <p:nvPr/>
          </p:nvSpPr>
          <p:spPr>
            <a:xfrm>
              <a:off x="0" y="1136904"/>
              <a:ext cx="1780032" cy="1778508"/>
            </a:xfrm>
            <a:custGeom>
              <a:avLst/>
              <a:gdLst/>
              <a:ahLst/>
              <a:cxnLst/>
              <a:rect l="0" t="0" r="0" b="0"/>
              <a:pathLst>
                <a:path w="1780032" h="1778508">
                  <a:moveTo>
                    <a:pt x="890016" y="0"/>
                  </a:moveTo>
                  <a:cubicBezTo>
                    <a:pt x="1381506" y="0"/>
                    <a:pt x="1780032" y="398145"/>
                    <a:pt x="1780032" y="889254"/>
                  </a:cubicBezTo>
                  <a:cubicBezTo>
                    <a:pt x="1780032" y="1380363"/>
                    <a:pt x="1381506" y="1778508"/>
                    <a:pt x="890016" y="1778508"/>
                  </a:cubicBezTo>
                  <a:cubicBezTo>
                    <a:pt x="398526" y="1778508"/>
                    <a:pt x="0" y="1380363"/>
                    <a:pt x="0" y="889254"/>
                  </a:cubicBezTo>
                  <a:cubicBezTo>
                    <a:pt x="0" y="398145"/>
                    <a:pt x="398526" y="0"/>
                    <a:pt x="890016" y="0"/>
                  </a:cubicBezTo>
                  <a:close/>
                </a:path>
              </a:pathLst>
            </a:custGeom>
            <a:solidFill>
              <a:srgbClr val="4F81BD"/>
            </a:solidFill>
            <a:ln w="0" cap="flat">
              <a:noFill/>
              <a:miter lim="127000"/>
            </a:ln>
            <a:effectLst/>
          </p:spPr>
          <p:txBody>
            <a:bodyPr/>
            <a:lstStyle/>
            <a:p>
              <a:endParaRPr lang="en-GB" sz="4800"/>
            </a:p>
          </p:txBody>
        </p:sp>
        <p:sp>
          <p:nvSpPr>
            <p:cNvPr id="8" name="Shape 209"/>
            <p:cNvSpPr/>
            <p:nvPr/>
          </p:nvSpPr>
          <p:spPr>
            <a:xfrm>
              <a:off x="0" y="1136904"/>
              <a:ext cx="1780032" cy="1778508"/>
            </a:xfrm>
            <a:custGeom>
              <a:avLst/>
              <a:gdLst/>
              <a:ahLst/>
              <a:cxnLst/>
              <a:rect l="0" t="0" r="0" b="0"/>
              <a:pathLst>
                <a:path w="1780032" h="1778508">
                  <a:moveTo>
                    <a:pt x="0" y="889254"/>
                  </a:moveTo>
                  <a:cubicBezTo>
                    <a:pt x="0" y="398145"/>
                    <a:pt x="398526" y="0"/>
                    <a:pt x="890016" y="0"/>
                  </a:cubicBezTo>
                  <a:cubicBezTo>
                    <a:pt x="1381506" y="0"/>
                    <a:pt x="1780032" y="398145"/>
                    <a:pt x="1780032" y="889254"/>
                  </a:cubicBezTo>
                  <a:cubicBezTo>
                    <a:pt x="1780032" y="1380363"/>
                    <a:pt x="1381506" y="1778508"/>
                    <a:pt x="890016" y="1778508"/>
                  </a:cubicBezTo>
                  <a:cubicBezTo>
                    <a:pt x="398526" y="1778508"/>
                    <a:pt x="0" y="1380363"/>
                    <a:pt x="0" y="889254"/>
                  </a:cubicBezTo>
                  <a:close/>
                </a:path>
              </a:pathLst>
            </a:custGeom>
            <a:noFill/>
            <a:ln w="25908" cap="flat" cmpd="sng" algn="ctr">
              <a:solidFill>
                <a:srgbClr val="FFFFFF"/>
              </a:solidFill>
              <a:prstDash val="solid"/>
              <a:round/>
            </a:ln>
            <a:effectLst/>
          </p:spPr>
          <p:txBody>
            <a:bodyPr/>
            <a:lstStyle/>
            <a:p>
              <a:endParaRPr lang="en-GB" sz="4800"/>
            </a:p>
          </p:txBody>
        </p:sp>
        <p:sp>
          <p:nvSpPr>
            <p:cNvPr id="9" name="Rectangle 8"/>
            <p:cNvSpPr/>
            <p:nvPr/>
          </p:nvSpPr>
          <p:spPr>
            <a:xfrm>
              <a:off x="370205" y="1777341"/>
              <a:ext cx="1500315" cy="33029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4000">
                  <a:solidFill>
                    <a:srgbClr val="FFFF00"/>
                  </a:solidFill>
                  <a:effectLst/>
                  <a:latin typeface="Verdana" panose="020B0604030504040204" pitchFamily="34" charset="0"/>
                  <a:ea typeface="Verdana" panose="020B0604030504040204" pitchFamily="34" charset="0"/>
                  <a:cs typeface="Verdana" panose="020B0604030504040204" pitchFamily="34" charset="0"/>
                </a:rPr>
                <a:t>Nodokļu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22605" y="2056847"/>
              <a:ext cx="976560" cy="3299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4000">
                  <a:solidFill>
                    <a:srgbClr val="FFFF00"/>
                  </a:solidFill>
                  <a:effectLst/>
                  <a:latin typeface="Verdana" panose="020B0604030504040204" pitchFamily="34" charset="0"/>
                  <a:ea typeface="Verdana" panose="020B0604030504040204" pitchFamily="34" charset="0"/>
                  <a:cs typeface="Verdana" panose="020B0604030504040204" pitchFamily="34" charset="0"/>
                </a:rPr>
                <a:t>plaisa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hape 212"/>
            <p:cNvSpPr/>
            <p:nvPr/>
          </p:nvSpPr>
          <p:spPr>
            <a:xfrm>
              <a:off x="1026541" y="156083"/>
              <a:ext cx="1726819" cy="3720211"/>
            </a:xfrm>
            <a:custGeom>
              <a:avLst/>
              <a:gdLst/>
              <a:ahLst/>
              <a:cxnLst/>
              <a:rect l="0" t="0" r="0" b="0"/>
              <a:pathLst>
                <a:path w="1726819" h="3720211">
                  <a:moveTo>
                    <a:pt x="16891" y="0"/>
                  </a:moveTo>
                  <a:cubicBezTo>
                    <a:pt x="1002792" y="96647"/>
                    <a:pt x="1726819" y="1007745"/>
                    <a:pt x="1634109" y="2035175"/>
                  </a:cubicBezTo>
                  <a:cubicBezTo>
                    <a:pt x="1553464" y="2928239"/>
                    <a:pt x="875157" y="3635629"/>
                    <a:pt x="18288" y="3720211"/>
                  </a:cubicBezTo>
                  <a:lnTo>
                    <a:pt x="1270" y="3533140"/>
                  </a:lnTo>
                  <a:cubicBezTo>
                    <a:pt x="883666" y="3445129"/>
                    <a:pt x="1530858" y="2624709"/>
                    <a:pt x="1446784" y="1700784"/>
                  </a:cubicBezTo>
                  <a:cubicBezTo>
                    <a:pt x="1373759" y="898144"/>
                    <a:pt x="766699" y="263017"/>
                    <a:pt x="0" y="187071"/>
                  </a:cubicBezTo>
                  <a:lnTo>
                    <a:pt x="16891" y="0"/>
                  </a:lnTo>
                  <a:close/>
                </a:path>
              </a:pathLst>
            </a:custGeom>
            <a:solidFill>
              <a:srgbClr val="4F81BD"/>
            </a:solidFill>
            <a:ln w="0" cap="flat">
              <a:noFill/>
              <a:round/>
            </a:ln>
            <a:effectLst/>
          </p:spPr>
          <p:txBody>
            <a:bodyPr/>
            <a:lstStyle/>
            <a:p>
              <a:endParaRPr lang="en-GB" sz="4800"/>
            </a:p>
          </p:txBody>
        </p:sp>
        <p:sp>
          <p:nvSpPr>
            <p:cNvPr id="12" name="Shape 213"/>
            <p:cNvSpPr/>
            <p:nvPr/>
          </p:nvSpPr>
          <p:spPr>
            <a:xfrm>
              <a:off x="1026541" y="156083"/>
              <a:ext cx="1726819" cy="3720211"/>
            </a:xfrm>
            <a:custGeom>
              <a:avLst/>
              <a:gdLst/>
              <a:ahLst/>
              <a:cxnLst/>
              <a:rect l="0" t="0" r="0" b="0"/>
              <a:pathLst>
                <a:path w="1726819" h="3720211">
                  <a:moveTo>
                    <a:pt x="16891" y="0"/>
                  </a:moveTo>
                  <a:cubicBezTo>
                    <a:pt x="1002792" y="96647"/>
                    <a:pt x="1726819" y="1007745"/>
                    <a:pt x="1634109" y="2035175"/>
                  </a:cubicBezTo>
                  <a:cubicBezTo>
                    <a:pt x="1553464" y="2928239"/>
                    <a:pt x="875157" y="3635629"/>
                    <a:pt x="18288" y="3720211"/>
                  </a:cubicBezTo>
                  <a:lnTo>
                    <a:pt x="1270" y="3533140"/>
                  </a:lnTo>
                  <a:cubicBezTo>
                    <a:pt x="883666" y="3445129"/>
                    <a:pt x="1530858" y="2624709"/>
                    <a:pt x="1446784" y="1700784"/>
                  </a:cubicBezTo>
                  <a:cubicBezTo>
                    <a:pt x="1373759" y="898144"/>
                    <a:pt x="766699" y="263017"/>
                    <a:pt x="0" y="187071"/>
                  </a:cubicBezTo>
                  <a:close/>
                </a:path>
              </a:pathLst>
            </a:custGeom>
            <a:noFill/>
            <a:ln w="25908" cap="flat" cmpd="sng" algn="ctr">
              <a:solidFill>
                <a:srgbClr val="FFFFFF"/>
              </a:solidFill>
              <a:prstDash val="solid"/>
              <a:round/>
            </a:ln>
            <a:effectLst/>
          </p:spPr>
          <p:txBody>
            <a:bodyPr/>
            <a:lstStyle/>
            <a:p>
              <a:endParaRPr lang="en-GB" sz="4800"/>
            </a:p>
          </p:txBody>
        </p:sp>
        <p:pic>
          <p:nvPicPr>
            <p:cNvPr id="13" name="Picture 12"/>
            <p:cNvPicPr/>
            <p:nvPr/>
          </p:nvPicPr>
          <p:blipFill>
            <a:blip r:embed="rId2"/>
            <a:stretch>
              <a:fillRect/>
            </a:stretch>
          </p:blipFill>
          <p:spPr>
            <a:xfrm>
              <a:off x="1303020" y="0"/>
              <a:ext cx="952500" cy="954024"/>
            </a:xfrm>
            <a:prstGeom prst="rect">
              <a:avLst/>
            </a:prstGeom>
          </p:spPr>
        </p:pic>
        <p:sp>
          <p:nvSpPr>
            <p:cNvPr id="14" name="Shape 216"/>
            <p:cNvSpPr/>
            <p:nvPr/>
          </p:nvSpPr>
          <p:spPr>
            <a:xfrm>
              <a:off x="1303020" y="0"/>
              <a:ext cx="952500" cy="954024"/>
            </a:xfrm>
            <a:custGeom>
              <a:avLst/>
              <a:gdLst/>
              <a:ahLst/>
              <a:cxnLst/>
              <a:rect l="0" t="0" r="0" b="0"/>
              <a:pathLst>
                <a:path w="952500" h="954024">
                  <a:moveTo>
                    <a:pt x="0" y="477012"/>
                  </a:moveTo>
                  <a:cubicBezTo>
                    <a:pt x="0" y="213614"/>
                    <a:pt x="213233" y="0"/>
                    <a:pt x="476250" y="0"/>
                  </a:cubicBezTo>
                  <a:cubicBezTo>
                    <a:pt x="739267" y="0"/>
                    <a:pt x="952500" y="213614"/>
                    <a:pt x="952500" y="477012"/>
                  </a:cubicBezTo>
                  <a:cubicBezTo>
                    <a:pt x="952500" y="740410"/>
                    <a:pt x="739267" y="954024"/>
                    <a:pt x="476250" y="954024"/>
                  </a:cubicBezTo>
                  <a:cubicBezTo>
                    <a:pt x="213233" y="954024"/>
                    <a:pt x="0" y="740410"/>
                    <a:pt x="0" y="477012"/>
                  </a:cubicBezTo>
                  <a:close/>
                </a:path>
              </a:pathLst>
            </a:custGeom>
            <a:noFill/>
            <a:ln w="25908" cap="flat" cmpd="sng" algn="ctr">
              <a:solidFill>
                <a:srgbClr val="4F81BD"/>
              </a:solidFill>
              <a:prstDash val="solid"/>
              <a:round/>
            </a:ln>
            <a:effectLst/>
          </p:spPr>
          <p:txBody>
            <a:bodyPr/>
            <a:lstStyle/>
            <a:p>
              <a:endParaRPr lang="en-GB" sz="4800"/>
            </a:p>
          </p:txBody>
        </p:sp>
        <p:sp>
          <p:nvSpPr>
            <p:cNvPr id="15" name="Rectangle 14"/>
            <p:cNvSpPr/>
            <p:nvPr/>
          </p:nvSpPr>
          <p:spPr>
            <a:xfrm>
              <a:off x="2488184" y="312241"/>
              <a:ext cx="1906069" cy="1979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Makroekonomiskā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488184" y="480368"/>
              <a:ext cx="1445397" cy="1975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situācija valstī</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p:cNvPicPr/>
            <p:nvPr/>
          </p:nvPicPr>
          <p:blipFill>
            <a:blip r:embed="rId3"/>
            <a:stretch>
              <a:fillRect/>
            </a:stretch>
          </p:blipFill>
          <p:spPr>
            <a:xfrm>
              <a:off x="2007108" y="888492"/>
              <a:ext cx="952500" cy="952500"/>
            </a:xfrm>
            <a:prstGeom prst="rect">
              <a:avLst/>
            </a:prstGeom>
          </p:spPr>
        </p:pic>
        <p:sp>
          <p:nvSpPr>
            <p:cNvPr id="18" name="Shape 221"/>
            <p:cNvSpPr/>
            <p:nvPr/>
          </p:nvSpPr>
          <p:spPr>
            <a:xfrm>
              <a:off x="2007108" y="888492"/>
              <a:ext cx="952500" cy="952500"/>
            </a:xfrm>
            <a:custGeom>
              <a:avLst/>
              <a:gdLst/>
              <a:ahLst/>
              <a:cxnLst/>
              <a:rect l="0" t="0" r="0" b="0"/>
              <a:pathLst>
                <a:path w="952500" h="952500">
                  <a:moveTo>
                    <a:pt x="0" y="476250"/>
                  </a:moveTo>
                  <a:cubicBezTo>
                    <a:pt x="0" y="213233"/>
                    <a:pt x="213233" y="0"/>
                    <a:pt x="476250" y="0"/>
                  </a:cubicBezTo>
                  <a:cubicBezTo>
                    <a:pt x="739267" y="0"/>
                    <a:pt x="952500" y="213233"/>
                    <a:pt x="952500" y="476250"/>
                  </a:cubicBezTo>
                  <a:cubicBezTo>
                    <a:pt x="952500" y="739267"/>
                    <a:pt x="739267" y="952500"/>
                    <a:pt x="476250" y="952500"/>
                  </a:cubicBezTo>
                  <a:cubicBezTo>
                    <a:pt x="213233" y="952500"/>
                    <a:pt x="0" y="739267"/>
                    <a:pt x="0" y="476250"/>
                  </a:cubicBezTo>
                  <a:close/>
                </a:path>
              </a:pathLst>
            </a:custGeom>
            <a:noFill/>
            <a:ln w="25908" cap="flat" cmpd="sng" algn="ctr">
              <a:solidFill>
                <a:srgbClr val="4F81BD"/>
              </a:solidFill>
              <a:prstDash val="solid"/>
              <a:round/>
            </a:ln>
            <a:effectLst/>
          </p:spPr>
          <p:txBody>
            <a:bodyPr/>
            <a:lstStyle/>
            <a:p>
              <a:endParaRPr lang="en-GB" sz="4800"/>
            </a:p>
          </p:txBody>
        </p:sp>
        <p:sp>
          <p:nvSpPr>
            <p:cNvPr id="19" name="Rectangle 18"/>
            <p:cNvSpPr/>
            <p:nvPr/>
          </p:nvSpPr>
          <p:spPr>
            <a:xfrm>
              <a:off x="3045968" y="1133656"/>
              <a:ext cx="897925" cy="1975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Nodokļu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045968" y="1301063"/>
              <a:ext cx="1069307" cy="1979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samaksas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3045968" y="1467666"/>
              <a:ext cx="1391076" cy="1975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kultūra valstī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p:cNvPicPr/>
            <p:nvPr/>
          </p:nvPicPr>
          <p:blipFill>
            <a:blip r:embed="rId4"/>
            <a:stretch>
              <a:fillRect/>
            </a:stretch>
          </p:blipFill>
          <p:spPr>
            <a:xfrm>
              <a:off x="2004060" y="2193036"/>
              <a:ext cx="952500" cy="952500"/>
            </a:xfrm>
            <a:prstGeom prst="rect">
              <a:avLst/>
            </a:prstGeom>
          </p:spPr>
        </p:pic>
        <p:sp>
          <p:nvSpPr>
            <p:cNvPr id="23" name="Shape 227"/>
            <p:cNvSpPr/>
            <p:nvPr/>
          </p:nvSpPr>
          <p:spPr>
            <a:xfrm>
              <a:off x="2004060" y="2193036"/>
              <a:ext cx="952500" cy="952500"/>
            </a:xfrm>
            <a:custGeom>
              <a:avLst/>
              <a:gdLst/>
              <a:ahLst/>
              <a:cxnLst/>
              <a:rect l="0" t="0" r="0" b="0"/>
              <a:pathLst>
                <a:path w="952500" h="952500">
                  <a:moveTo>
                    <a:pt x="0" y="476250"/>
                  </a:moveTo>
                  <a:cubicBezTo>
                    <a:pt x="0" y="213233"/>
                    <a:pt x="213233" y="0"/>
                    <a:pt x="476250" y="0"/>
                  </a:cubicBezTo>
                  <a:cubicBezTo>
                    <a:pt x="739267" y="0"/>
                    <a:pt x="952500" y="213233"/>
                    <a:pt x="952500" y="476250"/>
                  </a:cubicBezTo>
                  <a:cubicBezTo>
                    <a:pt x="952500" y="739267"/>
                    <a:pt x="739267" y="952500"/>
                    <a:pt x="476250" y="952500"/>
                  </a:cubicBezTo>
                  <a:cubicBezTo>
                    <a:pt x="213233" y="952500"/>
                    <a:pt x="0" y="739267"/>
                    <a:pt x="0" y="476250"/>
                  </a:cubicBezTo>
                  <a:close/>
                </a:path>
              </a:pathLst>
            </a:custGeom>
            <a:noFill/>
            <a:ln w="25908" cap="flat" cmpd="sng" algn="ctr">
              <a:solidFill>
                <a:srgbClr val="4F81BD"/>
              </a:solidFill>
              <a:prstDash val="solid"/>
              <a:round/>
            </a:ln>
            <a:effectLst/>
          </p:spPr>
          <p:txBody>
            <a:bodyPr/>
            <a:lstStyle/>
            <a:p>
              <a:endParaRPr lang="en-GB" sz="4800"/>
            </a:p>
          </p:txBody>
        </p:sp>
        <p:sp>
          <p:nvSpPr>
            <p:cNvPr id="24" name="Rectangle 23"/>
            <p:cNvSpPr/>
            <p:nvPr/>
          </p:nvSpPr>
          <p:spPr>
            <a:xfrm>
              <a:off x="3045968" y="2437819"/>
              <a:ext cx="897925" cy="1975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Nodokļu</a:t>
              </a:r>
              <a:r>
                <a:rPr lang="en-GB" sz="240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3045968" y="2605459"/>
              <a:ext cx="961368" cy="1975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sistēmas</a:t>
              </a:r>
              <a:r>
                <a:rPr lang="en-GB" sz="2400">
                  <a:solidFill>
                    <a:srgbClr val="FFFF00"/>
                  </a:solidFill>
                  <a:effectLst/>
                  <a:latin typeface="Verdana" panose="020B0604030504040204" pitchFamily="34" charset="0"/>
                  <a:ea typeface="Verdana" panose="020B0604030504040204" pitchFamily="34" charset="0"/>
                  <a:cs typeface="Verdana" panose="020B0604030504040204" pitchFamily="34" charset="0"/>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3045968" y="2771575"/>
              <a:ext cx="815227" cy="1975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īpašības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p:cNvPicPr/>
            <p:nvPr/>
          </p:nvPicPr>
          <p:blipFill>
            <a:blip r:embed="rId5"/>
            <a:stretch>
              <a:fillRect/>
            </a:stretch>
          </p:blipFill>
          <p:spPr>
            <a:xfrm>
              <a:off x="1303020" y="3112008"/>
              <a:ext cx="952500" cy="952500"/>
            </a:xfrm>
            <a:prstGeom prst="rect">
              <a:avLst/>
            </a:prstGeom>
          </p:spPr>
        </p:pic>
        <p:sp>
          <p:nvSpPr>
            <p:cNvPr id="28" name="Shape 233"/>
            <p:cNvSpPr/>
            <p:nvPr/>
          </p:nvSpPr>
          <p:spPr>
            <a:xfrm>
              <a:off x="1303020" y="3112008"/>
              <a:ext cx="952500" cy="952500"/>
            </a:xfrm>
            <a:custGeom>
              <a:avLst/>
              <a:gdLst/>
              <a:ahLst/>
              <a:cxnLst/>
              <a:rect l="0" t="0" r="0" b="0"/>
              <a:pathLst>
                <a:path w="952500" h="952500">
                  <a:moveTo>
                    <a:pt x="0" y="476250"/>
                  </a:moveTo>
                  <a:cubicBezTo>
                    <a:pt x="0" y="213234"/>
                    <a:pt x="213233" y="0"/>
                    <a:pt x="476250" y="0"/>
                  </a:cubicBezTo>
                  <a:cubicBezTo>
                    <a:pt x="739267" y="0"/>
                    <a:pt x="952500" y="213234"/>
                    <a:pt x="952500" y="476250"/>
                  </a:cubicBezTo>
                  <a:cubicBezTo>
                    <a:pt x="952500" y="739267"/>
                    <a:pt x="739267" y="952500"/>
                    <a:pt x="476250" y="952500"/>
                  </a:cubicBezTo>
                  <a:cubicBezTo>
                    <a:pt x="213233" y="952500"/>
                    <a:pt x="0" y="739267"/>
                    <a:pt x="0" y="476250"/>
                  </a:cubicBezTo>
                  <a:close/>
                </a:path>
              </a:pathLst>
            </a:custGeom>
            <a:noFill/>
            <a:ln w="25908" cap="flat" cmpd="sng" algn="ctr">
              <a:solidFill>
                <a:srgbClr val="4F81BD"/>
              </a:solidFill>
              <a:prstDash val="solid"/>
              <a:round/>
            </a:ln>
            <a:effectLst/>
          </p:spPr>
          <p:txBody>
            <a:bodyPr/>
            <a:lstStyle/>
            <a:p>
              <a:endParaRPr lang="en-GB" sz="4800"/>
            </a:p>
          </p:txBody>
        </p:sp>
        <p:sp>
          <p:nvSpPr>
            <p:cNvPr id="29" name="Rectangle 28"/>
            <p:cNvSpPr/>
            <p:nvPr/>
          </p:nvSpPr>
          <p:spPr>
            <a:xfrm>
              <a:off x="2377313" y="3371396"/>
              <a:ext cx="897925" cy="1975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Nodokļu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2377313" y="3539036"/>
              <a:ext cx="1727544" cy="1975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administrēšanas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2377313" y="3705151"/>
              <a:ext cx="2081444" cy="19754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GB" sz="2400">
                  <a:effectLst/>
                  <a:latin typeface="Verdana" panose="020B0604030504040204" pitchFamily="34" charset="0"/>
                  <a:ea typeface="Verdana" panose="020B0604030504040204" pitchFamily="34" charset="0"/>
                  <a:cs typeface="Verdana" panose="020B0604030504040204" pitchFamily="34" charset="0"/>
                </a:rPr>
                <a:t>procesa organizācija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p:cNvSpPr txBox="1"/>
          <p:nvPr/>
        </p:nvSpPr>
        <p:spPr>
          <a:xfrm>
            <a:off x="14433176" y="7254213"/>
            <a:ext cx="7745506"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lv-LV" sz="3000" b="1" i="0" u="none" strike="noStrike" cap="none" spc="0" normalizeH="0" baseline="0" dirty="0" smtClean="0">
                <a:ln>
                  <a:noFill/>
                </a:ln>
                <a:solidFill>
                  <a:srgbClr val="FFC000"/>
                </a:solidFill>
                <a:effectLst/>
                <a:uFillTx/>
                <a:latin typeface="Helvetica Neue"/>
                <a:ea typeface="Helvetica Neue"/>
                <a:cs typeface="Helvetica Neue"/>
                <a:sym typeface="Helvetica Neue"/>
              </a:rPr>
              <a:t>+ Valsts iedzīvotāju materiālā situācija</a:t>
            </a:r>
          </a:p>
          <a:p>
            <a:pPr marL="0" marR="0" indent="0" algn="ctr" defTabSz="825500" rtl="0" fontAlgn="auto" latinLnBrk="0" hangingPunct="0">
              <a:lnSpc>
                <a:spcPct val="100000"/>
              </a:lnSpc>
              <a:spcBef>
                <a:spcPts val="0"/>
              </a:spcBef>
              <a:spcAft>
                <a:spcPts val="0"/>
              </a:spcAft>
              <a:buClrTx/>
              <a:buSzTx/>
              <a:buFontTx/>
              <a:buNone/>
              <a:tabLst/>
            </a:pPr>
            <a:endParaRPr kumimoji="0" lang="lv-LV" sz="3000" b="1" i="0" u="none" strike="noStrike" cap="none" spc="0" normalizeH="0" baseline="0" dirty="0" smtClean="0">
              <a:ln>
                <a:noFill/>
              </a:ln>
              <a:solidFill>
                <a:srgbClr val="FFC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lang="lv-LV" dirty="0">
              <a:solidFill>
                <a:srgbClr val="FFC000"/>
              </a:solidFill>
            </a:endParaRPr>
          </a:p>
          <a:p>
            <a:pPr marL="0" marR="0" indent="0" algn="ctr" defTabSz="825500" rtl="0" fontAlgn="auto" latinLnBrk="0" hangingPunct="0">
              <a:lnSpc>
                <a:spcPct val="100000"/>
              </a:lnSpc>
              <a:spcBef>
                <a:spcPts val="0"/>
              </a:spcBef>
              <a:spcAft>
                <a:spcPts val="0"/>
              </a:spcAft>
              <a:buClrTx/>
              <a:buSzTx/>
              <a:buFontTx/>
              <a:buNone/>
              <a:tabLst/>
            </a:pPr>
            <a:r>
              <a:rPr kumimoji="0" lang="lv-LV" sz="3000" b="1" i="0" u="none" strike="noStrike" cap="none" spc="0" normalizeH="0" baseline="0" dirty="0" smtClean="0">
                <a:ln>
                  <a:noFill/>
                </a:ln>
                <a:solidFill>
                  <a:srgbClr val="FFC000"/>
                </a:solidFill>
                <a:effectLst/>
                <a:uFillTx/>
                <a:latin typeface="Helvetica Neue"/>
                <a:ea typeface="Helvetica Neue"/>
                <a:cs typeface="Helvetica Neue"/>
                <a:sym typeface="Helvetica Neue"/>
              </a:rPr>
              <a:t>+ Iedzīvotāju parādsaistību apjoms un to</a:t>
            </a:r>
            <a:r>
              <a:rPr kumimoji="0" lang="lv-LV" sz="3000" b="1" i="0" u="none" strike="noStrike" cap="none" spc="0" normalizeH="0" dirty="0" smtClean="0">
                <a:ln>
                  <a:noFill/>
                </a:ln>
                <a:solidFill>
                  <a:srgbClr val="FFC000"/>
                </a:solidFill>
                <a:effectLst/>
                <a:uFillTx/>
                <a:latin typeface="Helvetica Neue"/>
                <a:ea typeface="Helvetica Neue"/>
                <a:cs typeface="Helvetica Neue"/>
                <a:sym typeface="Helvetica Neue"/>
              </a:rPr>
              <a:t> piedziņas iespējas</a:t>
            </a:r>
            <a:endParaRPr kumimoji="0" lang="en-GB" sz="3000" b="1" i="0" u="none" strike="noStrike" cap="none" spc="0" normalizeH="0" baseline="0" dirty="0">
              <a:ln>
                <a:noFill/>
              </a:ln>
              <a:solidFill>
                <a:srgbClr val="FFC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82316668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Valsts iedzīvotāju materiālā situācija </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362635" y="6579029"/>
            <a:ext cx="1868244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lv-LV" sz="3200" dirty="0">
                <a:solidFill>
                  <a:srgbClr val="FFC000"/>
                </a:solidFill>
              </a:rPr>
              <a:t>Nabadzības riska slieksnis 2017.gadā bija 367 eiro mēnesī viena cilvēka mājsaimniecībai, 770 eiro </a:t>
            </a:r>
            <a:r>
              <a:rPr lang="lv-LV" sz="3200" dirty="0" err="1">
                <a:solidFill>
                  <a:srgbClr val="FFC000"/>
                </a:solidFill>
              </a:rPr>
              <a:t>eiro</a:t>
            </a:r>
            <a:r>
              <a:rPr lang="lv-LV" sz="3200" dirty="0">
                <a:solidFill>
                  <a:srgbClr val="FFC000"/>
                </a:solidFill>
              </a:rPr>
              <a:t> mēnesī mājsaimniecībai ar diviem pieaugušajiem un diviem bērniem un tam bija pakļauti 23,3% iedzīvotāju.</a:t>
            </a:r>
            <a:endParaRPr kumimoji="0" lang="en-GB" sz="3200" b="1" i="0" u="none" strike="noStrike" cap="none" spc="0" normalizeH="0" baseline="0" dirty="0">
              <a:ln>
                <a:noFill/>
              </a:ln>
              <a:solidFill>
                <a:srgbClr val="FFC000"/>
              </a:solidFill>
              <a:effectLst/>
              <a:uFillTx/>
              <a:sym typeface="Helvetica Neue"/>
            </a:endParaRPr>
          </a:p>
        </p:txBody>
      </p:sp>
    </p:spTree>
    <p:extLst>
      <p:ext uri="{BB962C8B-B14F-4D97-AF65-F5344CB8AC3E}">
        <p14:creationId xmlns:p14="http://schemas.microsoft.com/office/powerpoint/2010/main" val="220421328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korelācija ar iedzīvotāju parādsaistību apjomu I </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362635" y="5070927"/>
            <a:ext cx="18682447" cy="45961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lv-LV" sz="3600" dirty="0" smtClean="0">
                <a:solidFill>
                  <a:srgbClr val="FFC000"/>
                </a:solidFill>
              </a:rPr>
              <a:t>Iedzīvotāju motivācijas līmeņi:</a:t>
            </a:r>
          </a:p>
          <a:p>
            <a:pPr marL="457200" lvl="0" indent="-457200" algn="l">
              <a:buFont typeface="Arial" panose="020B0604020202020204" pitchFamily="34" charset="0"/>
              <a:buChar char="•"/>
            </a:pPr>
            <a:endParaRPr lang="lv-LV" sz="3200" dirty="0"/>
          </a:p>
          <a:p>
            <a:pPr marL="457200" lvl="0" indent="-457200" algn="l">
              <a:buFont typeface="Arial" panose="020B0604020202020204" pitchFamily="34" charset="0"/>
              <a:buChar char="•"/>
            </a:pPr>
            <a:r>
              <a:rPr lang="lv-LV" sz="3200" dirty="0" smtClean="0"/>
              <a:t>Iedzīvotāji</a:t>
            </a:r>
            <a:r>
              <a:rPr lang="lv-LV" sz="3200" dirty="0"/>
              <a:t>, kuriem ir parādsaistības, kuras tie maksā līgumā vai likumā noteiktā </a:t>
            </a:r>
            <a:r>
              <a:rPr lang="lv-LV" sz="3200" dirty="0" smtClean="0"/>
              <a:t>kārtībā;</a:t>
            </a:r>
          </a:p>
          <a:p>
            <a:pPr marL="457200" lvl="0" indent="-457200" algn="l">
              <a:buFont typeface="Arial" panose="020B0604020202020204" pitchFamily="34" charset="0"/>
              <a:buChar char="•"/>
            </a:pPr>
            <a:endParaRPr lang="en-GB" sz="3200" dirty="0"/>
          </a:p>
          <a:p>
            <a:pPr marL="457200" lvl="0" indent="-457200" algn="l">
              <a:buFont typeface="Arial" panose="020B0604020202020204" pitchFamily="34" charset="0"/>
              <a:buChar char="•"/>
            </a:pPr>
            <a:r>
              <a:rPr lang="lv-LV" sz="3200" dirty="0"/>
              <a:t>Iedzīvotāji, kuriem ir parādsaistības, par kurām tiek kavēti maksājumi un no kreditoru puses tiek veiktas darbības līdzekļu </a:t>
            </a:r>
            <a:r>
              <a:rPr lang="lv-LV" sz="3200" dirty="0" smtClean="0"/>
              <a:t>atgūšanai;</a:t>
            </a:r>
          </a:p>
          <a:p>
            <a:pPr marL="457200" lvl="0" indent="-457200" algn="l">
              <a:buFont typeface="Arial" panose="020B0604020202020204" pitchFamily="34" charset="0"/>
              <a:buChar char="•"/>
            </a:pPr>
            <a:endParaRPr lang="en-GB" sz="3200" dirty="0"/>
          </a:p>
          <a:p>
            <a:pPr marL="457200" lvl="0" indent="-457200" algn="l">
              <a:buFont typeface="Arial" panose="020B0604020202020204" pitchFamily="34" charset="0"/>
              <a:buChar char="•"/>
            </a:pPr>
            <a:r>
              <a:rPr lang="lv-LV" sz="3200" dirty="0"/>
              <a:t>Iedzīvotāji, kuriem ir parādsaistības, par kurām tiek kavēti maksājumi un ir uzsākta ZTI vai valsts iestāžu (VID; UGFA) piedziņas </a:t>
            </a:r>
            <a:r>
              <a:rPr lang="lv-LV" sz="3200" dirty="0" smtClean="0"/>
              <a:t>pasākumi.</a:t>
            </a:r>
            <a:endParaRPr lang="en-GB" sz="3200" dirty="0"/>
          </a:p>
        </p:txBody>
      </p:sp>
    </p:spTree>
    <p:extLst>
      <p:ext uri="{BB962C8B-B14F-4D97-AF65-F5344CB8AC3E}">
        <p14:creationId xmlns:p14="http://schemas.microsoft.com/office/powerpoint/2010/main" val="43498111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korelācija ar iedzīvotāju parādsaistību apjomu II </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362635" y="5347927"/>
            <a:ext cx="18682447"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lv-LV" sz="3200" dirty="0" smtClean="0">
                <a:solidFill>
                  <a:srgbClr val="FFC000"/>
                </a:solidFill>
              </a:rPr>
              <a:t>47</a:t>
            </a:r>
            <a:r>
              <a:rPr lang="lv-LV" sz="3200" dirty="0">
                <a:solidFill>
                  <a:srgbClr val="FFC000"/>
                </a:solidFill>
              </a:rPr>
              <a:t>% no parādniekiem, pret kuriem uzsākta piedziņa, slēpj savus ienākumus, tai </a:t>
            </a:r>
            <a:r>
              <a:rPr lang="lv-LV" sz="3200" dirty="0" smtClean="0">
                <a:solidFill>
                  <a:srgbClr val="FFC000"/>
                </a:solidFill>
              </a:rPr>
              <a:t>skaitā</a:t>
            </a:r>
          </a:p>
          <a:p>
            <a:pPr lvl="0" algn="l"/>
            <a:r>
              <a:rPr lang="lv-LV" sz="3200" dirty="0" smtClean="0"/>
              <a:t> </a:t>
            </a:r>
          </a:p>
          <a:p>
            <a:pPr marL="457200" lvl="0" indent="-457200" algn="l">
              <a:buFont typeface="Arial" panose="020B0604020202020204" pitchFamily="34" charset="0"/>
              <a:buChar char="•"/>
            </a:pPr>
            <a:r>
              <a:rPr lang="lv-LV" sz="3200" dirty="0" smtClean="0"/>
              <a:t>28</a:t>
            </a:r>
            <a:r>
              <a:rPr lang="lv-LV" sz="3200" dirty="0"/>
              <a:t>% būtiski samazinās alga, </a:t>
            </a:r>
            <a:endParaRPr lang="lv-LV" sz="3200" dirty="0" smtClean="0"/>
          </a:p>
          <a:p>
            <a:pPr marL="457200" lvl="0" indent="-457200" algn="l">
              <a:buFont typeface="Arial" panose="020B0604020202020204" pitchFamily="34" charset="0"/>
              <a:buChar char="•"/>
            </a:pPr>
            <a:r>
              <a:rPr lang="lv-LV" sz="3200" dirty="0" smtClean="0"/>
              <a:t>36</a:t>
            </a:r>
            <a:r>
              <a:rPr lang="lv-LV" sz="3200" dirty="0"/>
              <a:t>% samazinās ienākumi bankas kontā, </a:t>
            </a:r>
            <a:endParaRPr lang="lv-LV" sz="3200" dirty="0" smtClean="0"/>
          </a:p>
          <a:p>
            <a:pPr marL="457200" lvl="0" indent="-457200" algn="l">
              <a:buFont typeface="Arial" panose="020B0604020202020204" pitchFamily="34" charset="0"/>
              <a:buChar char="•"/>
            </a:pPr>
            <a:r>
              <a:rPr lang="lv-LV" sz="3200" dirty="0" smtClean="0"/>
              <a:t>34</a:t>
            </a:r>
            <a:r>
              <a:rPr lang="lv-LV" sz="3200" dirty="0"/>
              <a:t>% maina darba vietu 2 vai vārāk reizes gadā </a:t>
            </a:r>
            <a:endParaRPr lang="lv-LV" sz="3200" dirty="0" smtClean="0"/>
          </a:p>
          <a:p>
            <a:pPr marL="457200" lvl="0" indent="-457200" algn="l">
              <a:buFont typeface="Arial" panose="020B0604020202020204" pitchFamily="34" charset="0"/>
              <a:buChar char="•"/>
            </a:pPr>
            <a:endParaRPr lang="lv-LV" sz="3200" dirty="0"/>
          </a:p>
          <a:p>
            <a:pPr marL="457200" lvl="0" indent="-457200" algn="l">
              <a:buFont typeface="Arial" panose="020B0604020202020204" pitchFamily="34" charset="0"/>
              <a:buChar char="•"/>
            </a:pPr>
            <a:endParaRPr lang="lv-LV" sz="3200" dirty="0" smtClean="0"/>
          </a:p>
          <a:p>
            <a:pPr lvl="0" algn="l"/>
            <a:r>
              <a:rPr lang="lv-LV" sz="3200" dirty="0" smtClean="0"/>
              <a:t>Avots: ZTI aptauja</a:t>
            </a:r>
            <a:endParaRPr lang="en-GB" sz="3200" dirty="0"/>
          </a:p>
        </p:txBody>
      </p:sp>
    </p:spTree>
    <p:extLst>
      <p:ext uri="{BB962C8B-B14F-4D97-AF65-F5344CB8AC3E}">
        <p14:creationId xmlns:p14="http://schemas.microsoft.com/office/powerpoint/2010/main" val="328348710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6" y="1156864"/>
            <a:ext cx="12329905"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Pētījuma autori un atbalstītāji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 name="TextBox 1"/>
          <p:cNvSpPr txBox="1"/>
          <p:nvPr/>
        </p:nvSpPr>
        <p:spPr>
          <a:xfrm>
            <a:off x="878541" y="5089183"/>
            <a:ext cx="22340047"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lv-LV" sz="3200" dirty="0" err="1"/>
              <a:t>Business</a:t>
            </a:r>
            <a:r>
              <a:rPr lang="lv-LV" sz="3200" dirty="0"/>
              <a:t> </a:t>
            </a:r>
            <a:r>
              <a:rPr lang="lv-LV" sz="3200" dirty="0" err="1"/>
              <a:t>Against</a:t>
            </a:r>
            <a:r>
              <a:rPr lang="lv-LV" sz="3200" dirty="0"/>
              <a:t> </a:t>
            </a:r>
            <a:r>
              <a:rPr lang="lv-LV" sz="3200" dirty="0" err="1"/>
              <a:t>Shadow</a:t>
            </a:r>
            <a:r>
              <a:rPr lang="lv-LV" sz="3200" dirty="0"/>
              <a:t> </a:t>
            </a:r>
            <a:r>
              <a:rPr lang="lv-LV" sz="3200" dirty="0" err="1"/>
              <a:t>Economy</a:t>
            </a:r>
            <a:r>
              <a:rPr lang="lv-LV" sz="3200" dirty="0"/>
              <a:t> (BASE) ir nevalstiska biedrība, kas dibināta 2015.gada 3.novembrī un kas apvieno valsts pārvaldes, uzņēmēju un akadēmiskos ekspertus ar mērķi veidot kvalitatīvu un konstruktīvu piedāvājumu ēnu ekonomikas problēmas risināšanai valstī. </a:t>
            </a:r>
            <a:endParaRPr lang="lv-LV" sz="3200" dirty="0" smtClean="0"/>
          </a:p>
          <a:p>
            <a:endParaRPr kumimoji="0" lang="lv-LV"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algn="just"/>
            <a:r>
              <a:rPr lang="lv-LV" sz="3200" dirty="0" smtClean="0"/>
              <a:t>Autori – BASE valdes locekļi:</a:t>
            </a:r>
          </a:p>
          <a:p>
            <a:pPr algn="just"/>
            <a:endParaRPr lang="lv-LV" sz="3200" dirty="0"/>
          </a:p>
          <a:p>
            <a:pPr marL="457200" indent="-457200" algn="just">
              <a:buFontTx/>
              <a:buChar char="-"/>
            </a:pPr>
            <a:r>
              <a:rPr lang="lv-LV" sz="3200" dirty="0" smtClean="0">
                <a:solidFill>
                  <a:schemeClr val="accent4"/>
                </a:solidFill>
              </a:rPr>
              <a:t>Ināra Pētersone</a:t>
            </a:r>
          </a:p>
          <a:p>
            <a:pPr marL="457200" indent="-457200" algn="just">
              <a:buFontTx/>
              <a:buChar char="-"/>
            </a:pPr>
            <a:r>
              <a:rPr lang="lv-LV" sz="3200" dirty="0" smtClean="0">
                <a:solidFill>
                  <a:schemeClr val="accent4"/>
                </a:solidFill>
              </a:rPr>
              <a:t>Juris Stinka</a:t>
            </a:r>
          </a:p>
          <a:p>
            <a:pPr algn="just"/>
            <a:endParaRPr kumimoji="0" lang="lv-LV" sz="3200" b="1" i="0" u="none" strike="noStrike" cap="none" spc="0" normalizeH="0" baseline="0" dirty="0" smtClean="0">
              <a:ln>
                <a:noFill/>
              </a:ln>
              <a:solidFill>
                <a:srgbClr val="FFFFFF"/>
              </a:solidFill>
              <a:effectLst/>
              <a:uFillTx/>
              <a:latin typeface="Helvetica Neue"/>
              <a:ea typeface="Helvetica Neue"/>
              <a:cs typeface="Helvetica Neue"/>
              <a:sym typeface="Helvetica Neue"/>
            </a:endParaRPr>
          </a:p>
          <a:p>
            <a:pPr algn="just"/>
            <a:r>
              <a:rPr kumimoji="0" lang="lv-LV" sz="3200" b="1" i="0" u="none" strike="noStrike" cap="none" spc="0" normalizeH="0" baseline="0" dirty="0" smtClean="0">
                <a:ln>
                  <a:noFill/>
                </a:ln>
                <a:solidFill>
                  <a:srgbClr val="FFFFFF"/>
                </a:solidFill>
                <a:effectLst/>
                <a:uFillTx/>
                <a:latin typeface="Helvetica Neue"/>
                <a:ea typeface="Helvetica Neue"/>
                <a:cs typeface="Helvetica Neue"/>
                <a:sym typeface="Helvetica Neue"/>
              </a:rPr>
              <a:t>Pētījumu atbalsta:</a:t>
            </a:r>
          </a:p>
          <a:p>
            <a:pPr algn="just"/>
            <a:endParaRPr lang="lv-LV" sz="3200" dirty="0"/>
          </a:p>
          <a:p>
            <a:pPr algn="just"/>
            <a:r>
              <a:rPr kumimoji="0" lang="lv-LV" sz="3200" b="1" i="0" u="none" strike="noStrike" cap="none" spc="0" normalizeH="0" baseline="0" dirty="0" smtClean="0">
                <a:ln>
                  <a:noFill/>
                </a:ln>
                <a:solidFill>
                  <a:schemeClr val="accent4"/>
                </a:solidFill>
                <a:effectLst/>
                <a:uFillTx/>
                <a:latin typeface="Helvetica Neue"/>
                <a:ea typeface="Helvetica Neue"/>
                <a:cs typeface="Helvetica Neue"/>
                <a:sym typeface="Helvetica Neue"/>
              </a:rPr>
              <a:t>Krišjāņa</a:t>
            </a:r>
            <a:r>
              <a:rPr kumimoji="0" lang="lv-LV" sz="3200" b="1" i="0" u="none" strike="noStrike" cap="none" spc="0" normalizeH="0" dirty="0" smtClean="0">
                <a:ln>
                  <a:noFill/>
                </a:ln>
                <a:solidFill>
                  <a:schemeClr val="accent4"/>
                </a:solidFill>
                <a:effectLst/>
                <a:uFillTx/>
                <a:latin typeface="Helvetica Neue"/>
                <a:ea typeface="Helvetica Neue"/>
                <a:cs typeface="Helvetica Neue"/>
                <a:sym typeface="Helvetica Neue"/>
              </a:rPr>
              <a:t> Valdemāra fonds</a:t>
            </a:r>
            <a:endParaRPr kumimoji="0" lang="en-GB" sz="3200" b="1" i="0" u="none" strike="noStrike" cap="none" spc="0" normalizeH="0" baseline="0" dirty="0">
              <a:ln>
                <a:noFill/>
              </a:ln>
              <a:solidFill>
                <a:schemeClr val="accent4"/>
              </a:solidFill>
              <a:effectLst/>
              <a:uFillTx/>
              <a:latin typeface="Helvetica Neue"/>
              <a:ea typeface="Helvetica Neue"/>
              <a:cs typeface="Helvetica Neue"/>
              <a:sym typeface="Helvetica Neue"/>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41" y="11520006"/>
            <a:ext cx="5669280" cy="1182624"/>
          </a:xfrm>
          <a:prstGeom prst="rect">
            <a:avLst/>
          </a:prstGeom>
        </p:spPr>
      </p:pic>
    </p:spTree>
    <p:extLst>
      <p:ext uri="{BB962C8B-B14F-4D97-AF65-F5344CB8AC3E}">
        <p14:creationId xmlns:p14="http://schemas.microsoft.com/office/powerpoint/2010/main" val="302515263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korelācija ar iedzīvotāju parādsaistību apjomu III </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362635" y="4547711"/>
            <a:ext cx="18682447"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lv-LV" sz="3600" dirty="0" smtClean="0">
                <a:solidFill>
                  <a:srgbClr val="FFC000"/>
                </a:solidFill>
              </a:rPr>
              <a:t>Citi veidi, kā parādnieki izvairās no parādu nomaksas:</a:t>
            </a:r>
          </a:p>
          <a:p>
            <a:pPr lvl="0" algn="l"/>
            <a:r>
              <a:rPr lang="lv-LV" sz="3600" dirty="0" smtClean="0"/>
              <a:t> </a:t>
            </a:r>
          </a:p>
          <a:p>
            <a:pPr marL="457200" lvl="3" indent="-457200" algn="l">
              <a:buFont typeface="Arial" panose="020B0604020202020204" pitchFamily="34" charset="0"/>
              <a:buChar char="•"/>
            </a:pPr>
            <a:r>
              <a:rPr lang="lv-LV" sz="3200" dirty="0"/>
              <a:t>Atver kontus ārvalstīs;</a:t>
            </a:r>
            <a:endParaRPr lang="en-GB" sz="2400" dirty="0"/>
          </a:p>
          <a:p>
            <a:pPr marL="457200" lvl="3" indent="-457200" algn="l">
              <a:buFont typeface="Arial" panose="020B0604020202020204" pitchFamily="34" charset="0"/>
              <a:buChar char="•"/>
            </a:pPr>
            <a:r>
              <a:rPr lang="lv-LV" sz="3200" dirty="0"/>
              <a:t>Emigrē uz ārvalstīm;</a:t>
            </a:r>
            <a:endParaRPr lang="en-GB" sz="2400" dirty="0"/>
          </a:p>
          <a:p>
            <a:pPr marL="457200" lvl="3" indent="-457200" algn="l">
              <a:buFont typeface="Arial" panose="020B0604020202020204" pitchFamily="34" charset="0"/>
              <a:buChar char="•"/>
            </a:pPr>
            <a:r>
              <a:rPr lang="lv-LV" sz="3200" dirty="0"/>
              <a:t>Strādā nelegāli;</a:t>
            </a:r>
            <a:endParaRPr lang="en-GB" sz="2400" dirty="0"/>
          </a:p>
          <a:p>
            <a:pPr marL="457200" lvl="3" indent="-457200" algn="l">
              <a:buFont typeface="Arial" panose="020B0604020202020204" pitchFamily="34" charset="0"/>
              <a:buChar char="•"/>
            </a:pPr>
            <a:r>
              <a:rPr lang="lv-LV" sz="3200" dirty="0"/>
              <a:t>Saņem algu uz sveša vārda;</a:t>
            </a:r>
            <a:endParaRPr lang="en-GB" sz="2400" dirty="0"/>
          </a:p>
          <a:p>
            <a:pPr marL="457200" lvl="3" indent="-457200" algn="l">
              <a:buFont typeface="Arial" panose="020B0604020202020204" pitchFamily="34" charset="0"/>
              <a:buChar char="•"/>
            </a:pPr>
            <a:r>
              <a:rPr lang="lv-LV" sz="3200" dirty="0"/>
              <a:t>Mantu reģistrē uz citas personas vārda;</a:t>
            </a:r>
            <a:endParaRPr lang="en-GB" sz="2400" dirty="0"/>
          </a:p>
          <a:p>
            <a:pPr marL="457200" lvl="3" indent="-457200" algn="l">
              <a:buFont typeface="Arial" panose="020B0604020202020204" pitchFamily="34" charset="0"/>
              <a:buChar char="•"/>
            </a:pPr>
            <a:r>
              <a:rPr lang="lv-LV" sz="3200" dirty="0"/>
              <a:t>Kontu kredītiestādēs mainīšana.</a:t>
            </a:r>
            <a:endParaRPr lang="en-GB" sz="2400" dirty="0"/>
          </a:p>
          <a:p>
            <a:pPr marL="457200" lvl="0" indent="-457200" algn="l">
              <a:buFont typeface="Arial" panose="020B0604020202020204" pitchFamily="34" charset="0"/>
              <a:buChar char="•"/>
            </a:pPr>
            <a:endParaRPr lang="lv-LV" sz="3200" dirty="0"/>
          </a:p>
          <a:p>
            <a:pPr marL="457200" lvl="0" indent="-457200" algn="l">
              <a:buFont typeface="Arial" panose="020B0604020202020204" pitchFamily="34" charset="0"/>
              <a:buChar char="•"/>
            </a:pPr>
            <a:endParaRPr lang="lv-LV" sz="3200" dirty="0" smtClean="0"/>
          </a:p>
          <a:p>
            <a:pPr lvl="0" algn="l"/>
            <a:r>
              <a:rPr lang="lv-LV" sz="3200" dirty="0" smtClean="0"/>
              <a:t>Avots: ZTI aptauja</a:t>
            </a:r>
            <a:endParaRPr lang="en-GB" sz="3200" dirty="0"/>
          </a:p>
        </p:txBody>
      </p:sp>
    </p:spTree>
    <p:extLst>
      <p:ext uri="{BB962C8B-B14F-4D97-AF65-F5344CB8AC3E}">
        <p14:creationId xmlns:p14="http://schemas.microsoft.com/office/powerpoint/2010/main" val="131695594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korelācija ar iedzīvotāju parādsaistību apjomu IV</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416423" y="6561107"/>
            <a:ext cx="1868244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GB" sz="3200" dirty="0"/>
              <a:t>VID </a:t>
            </a:r>
            <a:r>
              <a:rPr lang="en-GB" sz="3200" dirty="0" err="1"/>
              <a:t>secinājis</a:t>
            </a:r>
            <a:r>
              <a:rPr lang="en-GB" sz="3200" dirty="0"/>
              <a:t>:” </a:t>
            </a:r>
            <a:r>
              <a:rPr lang="en-GB" sz="3200" dirty="0" err="1"/>
              <a:t>Analizējot</a:t>
            </a:r>
            <a:r>
              <a:rPr lang="en-GB" sz="3200" dirty="0"/>
              <a:t> </a:t>
            </a:r>
            <a:r>
              <a:rPr lang="en-GB" sz="3200" dirty="0" err="1"/>
              <a:t>fizisko</a:t>
            </a:r>
            <a:r>
              <a:rPr lang="en-GB" sz="3200" dirty="0"/>
              <a:t> </a:t>
            </a:r>
            <a:r>
              <a:rPr lang="en-GB" sz="3200" dirty="0" err="1"/>
              <a:t>personu</a:t>
            </a:r>
            <a:r>
              <a:rPr lang="en-GB" sz="3200" dirty="0"/>
              <a:t> – </a:t>
            </a:r>
            <a:r>
              <a:rPr lang="en-GB" sz="3200" dirty="0" err="1"/>
              <a:t>parādnieku</a:t>
            </a:r>
            <a:r>
              <a:rPr lang="en-GB" sz="3200" dirty="0"/>
              <a:t> </a:t>
            </a:r>
            <a:r>
              <a:rPr lang="en-GB" sz="3200" dirty="0" err="1"/>
              <a:t>datus</a:t>
            </a:r>
            <a:r>
              <a:rPr lang="en-GB" sz="3200" dirty="0"/>
              <a:t> </a:t>
            </a:r>
            <a:r>
              <a:rPr lang="en-GB" sz="3200" dirty="0" err="1"/>
              <a:t>ir</a:t>
            </a:r>
            <a:r>
              <a:rPr lang="en-GB" sz="3200" dirty="0"/>
              <a:t> </a:t>
            </a:r>
            <a:r>
              <a:rPr lang="en-GB" sz="3200" dirty="0" err="1"/>
              <a:t>novērojama</a:t>
            </a:r>
            <a:r>
              <a:rPr lang="en-GB" sz="3200" dirty="0"/>
              <a:t> </a:t>
            </a:r>
            <a:r>
              <a:rPr lang="en-GB" sz="3200" dirty="0" err="1"/>
              <a:t>tendence</a:t>
            </a:r>
            <a:r>
              <a:rPr lang="en-GB" sz="3200" dirty="0"/>
              <a:t>, </a:t>
            </a:r>
            <a:r>
              <a:rPr lang="en-GB" sz="3200" dirty="0" err="1"/>
              <a:t>ka</a:t>
            </a:r>
            <a:r>
              <a:rPr lang="en-GB" sz="3200" dirty="0"/>
              <a:t>, jo </a:t>
            </a:r>
            <a:r>
              <a:rPr lang="en-GB" sz="3200" dirty="0" err="1"/>
              <a:t>lielāks</a:t>
            </a:r>
            <a:r>
              <a:rPr lang="en-GB" sz="3200" dirty="0"/>
              <a:t> </a:t>
            </a:r>
            <a:r>
              <a:rPr lang="en-GB" sz="3200" dirty="0" err="1"/>
              <a:t>ir</a:t>
            </a:r>
            <a:r>
              <a:rPr lang="en-GB" sz="3200" dirty="0"/>
              <a:t> </a:t>
            </a:r>
            <a:r>
              <a:rPr lang="en-GB" sz="3200" dirty="0" err="1"/>
              <a:t>fiziskās</a:t>
            </a:r>
            <a:r>
              <a:rPr lang="en-GB" sz="3200" dirty="0"/>
              <a:t> personas </a:t>
            </a:r>
            <a:r>
              <a:rPr lang="en-GB" sz="3200" dirty="0" err="1"/>
              <a:t>parāds</a:t>
            </a:r>
            <a:r>
              <a:rPr lang="en-GB" sz="3200" dirty="0"/>
              <a:t>, jo </a:t>
            </a:r>
            <a:r>
              <a:rPr lang="en-GB" sz="3200" dirty="0" err="1"/>
              <a:t>mazāki</a:t>
            </a:r>
            <a:r>
              <a:rPr lang="en-GB" sz="3200" dirty="0"/>
              <a:t> </a:t>
            </a:r>
            <a:r>
              <a:rPr lang="en-GB" sz="3200" dirty="0" err="1"/>
              <a:t>ir</a:t>
            </a:r>
            <a:r>
              <a:rPr lang="en-GB" sz="3200" dirty="0"/>
              <a:t> </a:t>
            </a:r>
            <a:r>
              <a:rPr lang="en-GB" sz="3200" dirty="0" err="1"/>
              <a:t>viņu</a:t>
            </a:r>
            <a:r>
              <a:rPr lang="en-GB" sz="3200" dirty="0"/>
              <a:t> </a:t>
            </a:r>
            <a:r>
              <a:rPr lang="en-GB" sz="3200" dirty="0" err="1"/>
              <a:t>deklarētie</a:t>
            </a:r>
            <a:r>
              <a:rPr lang="en-GB" sz="3200" dirty="0"/>
              <a:t> </a:t>
            </a:r>
            <a:r>
              <a:rPr lang="en-GB" sz="3200" dirty="0" err="1"/>
              <a:t>ienākumi</a:t>
            </a:r>
            <a:r>
              <a:rPr lang="en-GB" sz="3200" dirty="0"/>
              <a:t> (tie </a:t>
            </a:r>
            <a:r>
              <a:rPr lang="en-GB" sz="3200" dirty="0" err="1"/>
              <a:t>ir</a:t>
            </a:r>
            <a:r>
              <a:rPr lang="en-GB" sz="3200" dirty="0"/>
              <a:t> </a:t>
            </a:r>
            <a:r>
              <a:rPr lang="en-GB" sz="3200" dirty="0" err="1"/>
              <a:t>valstī</a:t>
            </a:r>
            <a:r>
              <a:rPr lang="en-GB" sz="3200" dirty="0"/>
              <a:t> </a:t>
            </a:r>
            <a:r>
              <a:rPr lang="en-GB" sz="3200" dirty="0" err="1"/>
              <a:t>noteiktās</a:t>
            </a:r>
            <a:r>
              <a:rPr lang="en-GB" sz="3200" dirty="0"/>
              <a:t> </a:t>
            </a:r>
            <a:r>
              <a:rPr lang="en-GB" sz="3200" dirty="0" err="1"/>
              <a:t>minimālās</a:t>
            </a:r>
            <a:r>
              <a:rPr lang="en-GB" sz="3200" dirty="0"/>
              <a:t> </a:t>
            </a:r>
            <a:r>
              <a:rPr lang="en-GB" sz="3200" dirty="0" err="1"/>
              <a:t>darba</a:t>
            </a:r>
            <a:r>
              <a:rPr lang="en-GB" sz="3200" dirty="0"/>
              <a:t> </a:t>
            </a:r>
            <a:r>
              <a:rPr lang="en-GB" sz="3200" dirty="0" err="1"/>
              <a:t>algas</a:t>
            </a:r>
            <a:r>
              <a:rPr lang="en-GB" sz="3200" dirty="0"/>
              <a:t> </a:t>
            </a:r>
            <a:r>
              <a:rPr lang="en-GB" sz="3200" dirty="0" err="1"/>
              <a:t>līmenī</a:t>
            </a:r>
            <a:r>
              <a:rPr lang="en-GB" sz="3200" dirty="0"/>
              <a:t> </a:t>
            </a:r>
            <a:r>
              <a:rPr lang="en-GB" sz="3200" dirty="0" err="1"/>
              <a:t>vai</a:t>
            </a:r>
            <a:r>
              <a:rPr lang="en-GB" sz="3200" dirty="0"/>
              <a:t> </a:t>
            </a:r>
            <a:r>
              <a:rPr lang="en-GB" sz="3200" dirty="0" err="1"/>
              <a:t>zem</a:t>
            </a:r>
            <a:r>
              <a:rPr lang="en-GB" sz="3200" dirty="0"/>
              <a:t> </a:t>
            </a:r>
            <a:r>
              <a:rPr lang="en-GB" sz="3200" dirty="0" err="1"/>
              <a:t>tās</a:t>
            </a:r>
            <a:r>
              <a:rPr lang="en-GB" sz="3200" dirty="0"/>
              <a:t>)”.</a:t>
            </a:r>
          </a:p>
        </p:txBody>
      </p:sp>
    </p:spTree>
    <p:extLst>
      <p:ext uri="{BB962C8B-B14F-4D97-AF65-F5344CB8AC3E}">
        <p14:creationId xmlns:p14="http://schemas.microsoft.com/office/powerpoint/2010/main" val="381834532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Aplokšņu algu korelācija ar iedzīvotāju parādsaistību apjomu V</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416423" y="4837559"/>
            <a:ext cx="18682447"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GB" sz="3200" dirty="0" err="1"/>
              <a:t>Uzturlīdzekļu</a:t>
            </a:r>
            <a:r>
              <a:rPr lang="en-GB" sz="3200" dirty="0"/>
              <a:t> </a:t>
            </a:r>
            <a:r>
              <a:rPr lang="en-GB" sz="3200" dirty="0" err="1"/>
              <a:t>garantiju</a:t>
            </a:r>
            <a:r>
              <a:rPr lang="en-GB" sz="3200" dirty="0"/>
              <a:t> </a:t>
            </a:r>
            <a:r>
              <a:rPr lang="en-GB" sz="3200" dirty="0" err="1"/>
              <a:t>fonda</a:t>
            </a:r>
            <a:r>
              <a:rPr lang="en-GB" sz="3200" dirty="0"/>
              <a:t> </a:t>
            </a:r>
            <a:r>
              <a:rPr lang="en-GB" sz="3200" dirty="0" err="1"/>
              <a:t>administrācijas</a:t>
            </a:r>
            <a:r>
              <a:rPr lang="en-GB" sz="3200" dirty="0"/>
              <a:t> </a:t>
            </a:r>
            <a:r>
              <a:rPr lang="en-GB" sz="3200" dirty="0" err="1"/>
              <a:t>rīcībā</a:t>
            </a:r>
            <a:r>
              <a:rPr lang="en-GB" sz="3200" dirty="0"/>
              <a:t> </a:t>
            </a:r>
            <a:r>
              <a:rPr lang="en-GB" sz="3200" dirty="0" err="1"/>
              <a:t>esošā</a:t>
            </a:r>
            <a:r>
              <a:rPr lang="en-GB" sz="3200" dirty="0"/>
              <a:t> </a:t>
            </a:r>
            <a:r>
              <a:rPr lang="en-GB" sz="3200" dirty="0" err="1"/>
              <a:t>informācija</a:t>
            </a:r>
            <a:r>
              <a:rPr lang="en-GB" sz="3200" dirty="0"/>
              <a:t> </a:t>
            </a:r>
            <a:r>
              <a:rPr lang="en-GB" sz="3200" dirty="0" err="1"/>
              <a:t>norāda</a:t>
            </a:r>
            <a:r>
              <a:rPr lang="en-GB" sz="3200" dirty="0"/>
              <a:t>, </a:t>
            </a:r>
            <a:r>
              <a:rPr lang="en-GB" sz="3200" dirty="0" err="1"/>
              <a:t>ka</a:t>
            </a:r>
            <a:r>
              <a:rPr lang="en-GB" sz="3200" dirty="0"/>
              <a:t> </a:t>
            </a:r>
            <a:r>
              <a:rPr lang="en-GB" sz="3200" dirty="0" err="1"/>
              <a:t>parādniekiem</a:t>
            </a:r>
            <a:r>
              <a:rPr lang="en-GB" sz="3200" dirty="0"/>
              <a:t> par </a:t>
            </a:r>
            <a:r>
              <a:rPr lang="en-GB" sz="3200" dirty="0" err="1"/>
              <a:t>uzturlīdzekļiem</a:t>
            </a:r>
            <a:r>
              <a:rPr lang="en-GB" sz="3200" dirty="0"/>
              <a:t>, </a:t>
            </a:r>
            <a:r>
              <a:rPr lang="en-GB" sz="3200" dirty="0" err="1"/>
              <a:t>uzreiz</a:t>
            </a:r>
            <a:r>
              <a:rPr lang="en-GB" sz="3200" dirty="0"/>
              <a:t> </a:t>
            </a:r>
            <a:r>
              <a:rPr lang="en-GB" sz="3200" dirty="0" err="1"/>
              <a:t>pēc</a:t>
            </a:r>
            <a:r>
              <a:rPr lang="en-GB" sz="3200" dirty="0"/>
              <a:t> </a:t>
            </a:r>
            <a:r>
              <a:rPr lang="en-GB" sz="3200" dirty="0" err="1"/>
              <a:t>parāda</a:t>
            </a:r>
            <a:r>
              <a:rPr lang="en-GB" sz="3200" dirty="0"/>
              <a:t> </a:t>
            </a:r>
            <a:r>
              <a:rPr lang="en-GB" sz="3200" dirty="0" err="1"/>
              <a:t>iekasēšanas</a:t>
            </a:r>
            <a:r>
              <a:rPr lang="en-GB" sz="3200" dirty="0"/>
              <a:t> </a:t>
            </a:r>
            <a:r>
              <a:rPr lang="en-GB" sz="3200" dirty="0" err="1"/>
              <a:t>uzsākšanas</a:t>
            </a:r>
            <a:r>
              <a:rPr lang="en-GB" sz="3200" dirty="0"/>
              <a:t> </a:t>
            </a:r>
            <a:r>
              <a:rPr lang="en-GB" sz="3200" dirty="0" err="1"/>
              <a:t>atalgojums</a:t>
            </a:r>
            <a:r>
              <a:rPr lang="en-GB" sz="3200" dirty="0"/>
              <a:t> </a:t>
            </a:r>
            <a:r>
              <a:rPr lang="en-GB" sz="3200" dirty="0" err="1"/>
              <a:t>samazinās</a:t>
            </a:r>
            <a:r>
              <a:rPr lang="en-GB" sz="3200" dirty="0"/>
              <a:t>, </a:t>
            </a:r>
            <a:r>
              <a:rPr lang="en-GB" sz="3200" dirty="0" err="1"/>
              <a:t>turklāt</a:t>
            </a:r>
            <a:r>
              <a:rPr lang="en-GB" sz="3200" dirty="0"/>
              <a:t> </a:t>
            </a:r>
            <a:r>
              <a:rPr lang="en-GB" sz="3200" dirty="0" err="1"/>
              <a:t>ļoti</a:t>
            </a:r>
            <a:r>
              <a:rPr lang="en-GB" sz="3200" dirty="0"/>
              <a:t> </a:t>
            </a:r>
            <a:r>
              <a:rPr lang="en-GB" sz="3200" dirty="0" err="1"/>
              <a:t>bieži</a:t>
            </a:r>
            <a:r>
              <a:rPr lang="en-GB" sz="3200" dirty="0"/>
              <a:t> </a:t>
            </a:r>
            <a:r>
              <a:rPr lang="en-GB" sz="3200" dirty="0" err="1"/>
              <a:t>līdz</a:t>
            </a:r>
            <a:r>
              <a:rPr lang="en-GB" sz="3200" dirty="0"/>
              <a:t> </a:t>
            </a:r>
            <a:r>
              <a:rPr lang="en-GB" sz="3200" dirty="0" err="1"/>
              <a:t>valsts</a:t>
            </a:r>
            <a:r>
              <a:rPr lang="en-GB" sz="3200" dirty="0"/>
              <a:t> </a:t>
            </a:r>
            <a:r>
              <a:rPr lang="en-GB" sz="3200" dirty="0" err="1" smtClean="0"/>
              <a:t>noteiktajai</a:t>
            </a:r>
            <a:r>
              <a:rPr lang="en-GB" sz="3200" dirty="0" smtClean="0"/>
              <a:t> </a:t>
            </a:r>
            <a:r>
              <a:rPr lang="en-GB" sz="3200" dirty="0" err="1" smtClean="0"/>
              <a:t>summai</a:t>
            </a:r>
            <a:r>
              <a:rPr lang="lv-LV" sz="3200" dirty="0" smtClean="0"/>
              <a:t>, pret kuru nevar vērst piedziņu</a:t>
            </a:r>
            <a:r>
              <a:rPr lang="en-GB" sz="3200" dirty="0" smtClean="0"/>
              <a:t> </a:t>
            </a:r>
            <a:r>
              <a:rPr lang="en-GB" sz="3200" dirty="0"/>
              <a:t>- 215 (</a:t>
            </a:r>
            <a:r>
              <a:rPr lang="en-GB" sz="3200" dirty="0" err="1"/>
              <a:t>neto</a:t>
            </a:r>
            <a:r>
              <a:rPr lang="en-GB" sz="3200" dirty="0"/>
              <a:t>) </a:t>
            </a:r>
            <a:r>
              <a:rPr lang="en-GB" sz="3200" dirty="0" smtClean="0"/>
              <a:t>euro</a:t>
            </a:r>
            <a:r>
              <a:rPr lang="lv-LV" sz="3200" dirty="0" smtClean="0"/>
              <a:t>.</a:t>
            </a:r>
          </a:p>
          <a:p>
            <a:pPr lvl="0"/>
            <a:endParaRPr lang="lv-LV" sz="3200" dirty="0" smtClean="0"/>
          </a:p>
          <a:p>
            <a:pPr lvl="0"/>
            <a:r>
              <a:rPr lang="en-GB" sz="3200" dirty="0" smtClean="0"/>
              <a:t>2019</a:t>
            </a:r>
            <a:r>
              <a:rPr lang="en-GB" sz="3200" dirty="0"/>
              <a:t>. </a:t>
            </a:r>
            <a:r>
              <a:rPr lang="en-GB" sz="3200" dirty="0" err="1"/>
              <a:t>gada</a:t>
            </a:r>
            <a:r>
              <a:rPr lang="en-GB" sz="3200" dirty="0"/>
              <a:t> </a:t>
            </a:r>
            <a:r>
              <a:rPr lang="en-GB" sz="3200" dirty="0" err="1"/>
              <a:t>jūlijā</a:t>
            </a:r>
            <a:r>
              <a:rPr lang="en-GB" sz="3200" dirty="0"/>
              <a:t> no UGFA </a:t>
            </a:r>
            <a:r>
              <a:rPr lang="en-GB" sz="3200" dirty="0" err="1"/>
              <a:t>parādniekiem</a:t>
            </a:r>
            <a:r>
              <a:rPr lang="en-GB" sz="3200" dirty="0"/>
              <a:t>, </a:t>
            </a:r>
            <a:r>
              <a:rPr lang="en-GB" sz="3200" dirty="0" err="1"/>
              <a:t>kuri</a:t>
            </a:r>
            <a:r>
              <a:rPr lang="en-GB" sz="3200" dirty="0"/>
              <a:t> </a:t>
            </a:r>
            <a:r>
              <a:rPr lang="en-GB" sz="3200" dirty="0" err="1"/>
              <a:t>ir</a:t>
            </a:r>
            <a:r>
              <a:rPr lang="en-GB" sz="3200" dirty="0"/>
              <a:t> </a:t>
            </a:r>
            <a:r>
              <a:rPr lang="en-GB" sz="3200" dirty="0" err="1"/>
              <a:t>saņēmuši</a:t>
            </a:r>
            <a:r>
              <a:rPr lang="en-GB" sz="3200" dirty="0"/>
              <a:t> </a:t>
            </a:r>
            <a:r>
              <a:rPr lang="en-GB" sz="3200" dirty="0" err="1"/>
              <a:t>atalgojumu</a:t>
            </a:r>
            <a:r>
              <a:rPr lang="en-GB" sz="3200" dirty="0"/>
              <a:t> </a:t>
            </a:r>
            <a:r>
              <a:rPr lang="en-GB" sz="3200" dirty="0" smtClean="0"/>
              <a:t>( </a:t>
            </a:r>
            <a:r>
              <a:rPr lang="en-GB" sz="3200" dirty="0"/>
              <a:t>8446 personas, </a:t>
            </a:r>
            <a:r>
              <a:rPr lang="en-GB" sz="3200" dirty="0" err="1"/>
              <a:t>kaut</a:t>
            </a:r>
            <a:r>
              <a:rPr lang="en-GB" sz="3200" dirty="0"/>
              <a:t> </a:t>
            </a:r>
            <a:r>
              <a:rPr lang="en-GB" sz="3200" dirty="0" err="1"/>
              <a:t>gan</a:t>
            </a:r>
            <a:r>
              <a:rPr lang="en-GB" sz="3200" dirty="0"/>
              <a:t> </a:t>
            </a:r>
            <a:r>
              <a:rPr lang="en-GB" sz="3200" dirty="0" err="1"/>
              <a:t>parādnieki</a:t>
            </a:r>
            <a:r>
              <a:rPr lang="en-GB" sz="3200" dirty="0"/>
              <a:t> </a:t>
            </a:r>
            <a:r>
              <a:rPr lang="en-GB" sz="3200" dirty="0" err="1"/>
              <a:t>ir</a:t>
            </a:r>
            <a:r>
              <a:rPr lang="en-GB" sz="3200" dirty="0"/>
              <a:t> </a:t>
            </a:r>
            <a:r>
              <a:rPr lang="en-GB" sz="3200" dirty="0" err="1"/>
              <a:t>virs</a:t>
            </a:r>
            <a:r>
              <a:rPr lang="en-GB" sz="3200" dirty="0"/>
              <a:t> </a:t>
            </a:r>
            <a:r>
              <a:rPr lang="en-GB" sz="3200" dirty="0" smtClean="0"/>
              <a:t>40</a:t>
            </a:r>
            <a:r>
              <a:rPr lang="lv-LV" sz="3200" dirty="0" smtClean="0"/>
              <a:t> </a:t>
            </a:r>
            <a:r>
              <a:rPr lang="en-GB" sz="3200" dirty="0" smtClean="0"/>
              <a:t>000</a:t>
            </a:r>
            <a:r>
              <a:rPr lang="en-GB" sz="3200" dirty="0"/>
              <a:t>!), </a:t>
            </a:r>
            <a:r>
              <a:rPr lang="en-GB" sz="3200" dirty="0" smtClean="0"/>
              <a:t>alga </a:t>
            </a:r>
            <a:r>
              <a:rPr lang="en-GB" sz="3200" dirty="0" err="1" smtClean="0"/>
              <a:t>zem</a:t>
            </a:r>
            <a:r>
              <a:rPr lang="en-GB" sz="3200" dirty="0" smtClean="0"/>
              <a:t> 430 euro </a:t>
            </a:r>
            <a:r>
              <a:rPr lang="en-GB" sz="3200" dirty="0" err="1" smtClean="0"/>
              <a:t>sastādīja</a:t>
            </a:r>
            <a:r>
              <a:rPr lang="en-GB" sz="3200" dirty="0" smtClean="0"/>
              <a:t> 46%. </a:t>
            </a:r>
            <a:endParaRPr lang="lv-LV" sz="3200" dirty="0" smtClean="0"/>
          </a:p>
          <a:p>
            <a:pPr lvl="0"/>
            <a:endParaRPr lang="lv-LV" sz="3200" dirty="0"/>
          </a:p>
          <a:p>
            <a:pPr lvl="0"/>
            <a:r>
              <a:rPr lang="en-GB" sz="3200" dirty="0" err="1" smtClean="0"/>
              <a:t>Tāpat</a:t>
            </a:r>
            <a:r>
              <a:rPr lang="en-GB" sz="3200" dirty="0" smtClean="0"/>
              <a:t> </a:t>
            </a:r>
            <a:r>
              <a:rPr lang="en-GB" sz="3200" dirty="0" err="1"/>
              <a:t>vērojama</a:t>
            </a:r>
            <a:r>
              <a:rPr lang="en-GB" sz="3200" dirty="0"/>
              <a:t> </a:t>
            </a:r>
            <a:r>
              <a:rPr lang="en-GB" sz="3200" dirty="0" err="1"/>
              <a:t>arī</a:t>
            </a:r>
            <a:r>
              <a:rPr lang="en-GB" sz="3200" dirty="0"/>
              <a:t> </a:t>
            </a:r>
            <a:r>
              <a:rPr lang="en-GB" sz="3200" dirty="0" err="1"/>
              <a:t>salīdzinoši</a:t>
            </a:r>
            <a:r>
              <a:rPr lang="en-GB" sz="3200" dirty="0"/>
              <a:t> </a:t>
            </a:r>
            <a:r>
              <a:rPr lang="en-GB" sz="3200" dirty="0" err="1"/>
              <a:t>bieža</a:t>
            </a:r>
            <a:r>
              <a:rPr lang="en-GB" sz="3200" dirty="0"/>
              <a:t> </a:t>
            </a:r>
            <a:r>
              <a:rPr lang="en-GB" sz="3200" dirty="0" err="1"/>
              <a:t>darba</a:t>
            </a:r>
            <a:r>
              <a:rPr lang="en-GB" sz="3200" dirty="0"/>
              <a:t> </a:t>
            </a:r>
            <a:r>
              <a:rPr lang="en-GB" sz="3200" dirty="0" err="1"/>
              <a:t>vietu</a:t>
            </a:r>
            <a:r>
              <a:rPr lang="en-GB" sz="3200" dirty="0"/>
              <a:t> </a:t>
            </a:r>
            <a:r>
              <a:rPr lang="en-GB" sz="3200" dirty="0" err="1"/>
              <a:t>maiņa</a:t>
            </a:r>
            <a:r>
              <a:rPr lang="en-GB" sz="3200" dirty="0"/>
              <a:t>, </a:t>
            </a:r>
            <a:r>
              <a:rPr lang="en-GB" sz="3200" dirty="0" err="1"/>
              <a:t>lai</a:t>
            </a:r>
            <a:r>
              <a:rPr lang="en-GB" sz="3200" dirty="0"/>
              <a:t> </a:t>
            </a:r>
            <a:r>
              <a:rPr lang="en-GB" sz="3200" dirty="0" err="1"/>
              <a:t>kādu</a:t>
            </a:r>
            <a:r>
              <a:rPr lang="en-GB" sz="3200" dirty="0"/>
              <a:t> </a:t>
            </a:r>
            <a:r>
              <a:rPr lang="en-GB" sz="3200" dirty="0" err="1"/>
              <a:t>laiku</a:t>
            </a:r>
            <a:r>
              <a:rPr lang="en-GB" sz="3200" dirty="0"/>
              <a:t> </a:t>
            </a:r>
            <a:r>
              <a:rPr lang="en-GB" sz="3200" dirty="0" err="1"/>
              <a:t>varētu</a:t>
            </a:r>
            <a:r>
              <a:rPr lang="en-GB" sz="3200" dirty="0"/>
              <a:t> </a:t>
            </a:r>
            <a:r>
              <a:rPr lang="en-GB" sz="3200" dirty="0" err="1"/>
              <a:t>izvairīties</a:t>
            </a:r>
            <a:r>
              <a:rPr lang="en-GB" sz="3200" dirty="0"/>
              <a:t> no </a:t>
            </a:r>
            <a:r>
              <a:rPr lang="en-GB" sz="3200" dirty="0" err="1"/>
              <a:t>parāda</a:t>
            </a:r>
            <a:r>
              <a:rPr lang="en-GB" sz="3200" dirty="0"/>
              <a:t> </a:t>
            </a:r>
            <a:r>
              <a:rPr lang="en-GB" sz="3200" dirty="0" err="1"/>
              <a:t>piedziņas</a:t>
            </a:r>
            <a:r>
              <a:rPr lang="en-GB" sz="3200" dirty="0"/>
              <a:t> - </a:t>
            </a:r>
            <a:r>
              <a:rPr lang="en-GB" sz="3200" dirty="0" err="1"/>
              <a:t>septiņu</a:t>
            </a:r>
            <a:r>
              <a:rPr lang="en-GB" sz="3200" dirty="0"/>
              <a:t> </a:t>
            </a:r>
            <a:r>
              <a:rPr lang="en-GB" sz="3200" dirty="0" err="1"/>
              <a:t>mēnešu</a:t>
            </a:r>
            <a:r>
              <a:rPr lang="en-GB" sz="3200" dirty="0"/>
              <a:t> </a:t>
            </a:r>
            <a:r>
              <a:rPr lang="en-GB" sz="3200" dirty="0" err="1"/>
              <a:t>laikā</a:t>
            </a:r>
            <a:r>
              <a:rPr lang="en-GB" sz="3200" dirty="0"/>
              <a:t> 17% no </a:t>
            </a:r>
            <a:r>
              <a:rPr lang="en-GB" sz="3200" dirty="0" err="1"/>
              <a:t>strādājošiem</a:t>
            </a:r>
            <a:r>
              <a:rPr lang="en-GB" sz="3200" dirty="0"/>
              <a:t> </a:t>
            </a:r>
            <a:r>
              <a:rPr lang="en-GB" sz="3200" dirty="0" err="1"/>
              <a:t>parādniekiem</a:t>
            </a:r>
            <a:r>
              <a:rPr lang="en-GB" sz="3200" dirty="0"/>
              <a:t>  </a:t>
            </a:r>
            <a:r>
              <a:rPr lang="en-GB" sz="3200" dirty="0" err="1"/>
              <a:t>ir</a:t>
            </a:r>
            <a:r>
              <a:rPr lang="en-GB" sz="3200" dirty="0"/>
              <a:t> divas un </a:t>
            </a:r>
            <a:r>
              <a:rPr lang="en-GB" sz="3200" dirty="0" err="1"/>
              <a:t>vairāk</a:t>
            </a:r>
            <a:r>
              <a:rPr lang="en-GB" sz="3200" dirty="0"/>
              <a:t> </a:t>
            </a:r>
            <a:r>
              <a:rPr lang="en-GB" sz="3200" dirty="0" err="1"/>
              <a:t>reizes</a:t>
            </a:r>
            <a:r>
              <a:rPr lang="en-GB" sz="3200" dirty="0"/>
              <a:t> </a:t>
            </a:r>
            <a:r>
              <a:rPr lang="en-GB" sz="3200" dirty="0" err="1"/>
              <a:t>nomainījuši</a:t>
            </a:r>
            <a:r>
              <a:rPr lang="en-GB" sz="3200" dirty="0"/>
              <a:t> </a:t>
            </a:r>
            <a:r>
              <a:rPr lang="en-GB" sz="3200" dirty="0" err="1"/>
              <a:t>darba</a:t>
            </a:r>
            <a:r>
              <a:rPr lang="en-GB" sz="3200" dirty="0"/>
              <a:t> </a:t>
            </a:r>
            <a:r>
              <a:rPr lang="en-GB" sz="3200" dirty="0" err="1"/>
              <a:t>vietu</a:t>
            </a:r>
            <a:r>
              <a:rPr lang="en-GB" sz="3200" dirty="0"/>
              <a:t>, 47 </a:t>
            </a:r>
            <a:r>
              <a:rPr lang="en-GB" sz="3200" dirty="0" err="1"/>
              <a:t>parādnieki</a:t>
            </a:r>
            <a:r>
              <a:rPr lang="en-GB" sz="3200" dirty="0"/>
              <a:t> to </a:t>
            </a:r>
            <a:r>
              <a:rPr lang="en-GB" sz="3200" dirty="0" err="1"/>
              <a:t>ir</a:t>
            </a:r>
            <a:r>
              <a:rPr lang="en-GB" sz="3200" dirty="0"/>
              <a:t> </a:t>
            </a:r>
            <a:r>
              <a:rPr lang="en-GB" sz="3200" dirty="0" err="1"/>
              <a:t>izdarījuši</a:t>
            </a:r>
            <a:r>
              <a:rPr lang="en-GB" sz="3200" dirty="0"/>
              <a:t> pat 4 </a:t>
            </a:r>
            <a:r>
              <a:rPr lang="en-GB" sz="3200" dirty="0" err="1"/>
              <a:t>reizes</a:t>
            </a:r>
            <a:r>
              <a:rPr lang="en-GB" sz="3200" dirty="0"/>
              <a:t>.</a:t>
            </a:r>
          </a:p>
        </p:txBody>
      </p:sp>
    </p:spTree>
    <p:extLst>
      <p:ext uri="{BB962C8B-B14F-4D97-AF65-F5344CB8AC3E}">
        <p14:creationId xmlns:p14="http://schemas.microsoft.com/office/powerpoint/2010/main" val="202747499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Galvenie </a:t>
            </a:r>
            <a:r>
              <a:rPr lang="lv-LV" sz="4400" dirty="0" smtClean="0"/>
              <a:t>secinājumi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416423" y="3852678"/>
            <a:ext cx="18682447" cy="699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lvl="0" indent="-514350" algn="l">
              <a:buFont typeface="+mj-lt"/>
              <a:buAutoNum type="arabicPeriod"/>
            </a:pPr>
            <a:r>
              <a:rPr lang="lv-LV" sz="3200" dirty="0" smtClean="0"/>
              <a:t>Iedzīvotāju parādsaistības ir daudzveidīgas un to risināšanai nepietiek ar vienkāršotiem uz vienu nozari vērstiem pasākumiem</a:t>
            </a:r>
          </a:p>
          <a:p>
            <a:pPr marL="514350" lvl="0" indent="-514350" algn="l">
              <a:buFont typeface="+mj-lt"/>
              <a:buAutoNum type="arabicPeriod"/>
            </a:pPr>
            <a:endParaRPr lang="lv-LV" sz="3200" dirty="0" smtClean="0"/>
          </a:p>
          <a:p>
            <a:pPr marL="514350" lvl="0" indent="-514350" algn="l">
              <a:buFont typeface="+mj-lt"/>
              <a:buAutoNum type="arabicPeriod"/>
            </a:pPr>
            <a:r>
              <a:rPr lang="lv-LV" sz="3200" dirty="0" smtClean="0"/>
              <a:t>Ir vērojama kopējā situācijas uzlabošanās kavēto parādsaistību jomā, tai pat laikā ir liels skaits un apjoms uzkrāto parādsaistību</a:t>
            </a:r>
          </a:p>
          <a:p>
            <a:pPr marL="514350" lvl="0" indent="-514350" algn="l">
              <a:buFont typeface="+mj-lt"/>
              <a:buAutoNum type="arabicPeriod"/>
            </a:pPr>
            <a:endParaRPr lang="lv-LV" sz="3200" dirty="0" smtClean="0"/>
          </a:p>
          <a:p>
            <a:pPr marL="514350" lvl="0" indent="-514350" algn="l">
              <a:buFont typeface="+mj-lt"/>
              <a:buAutoNum type="arabicPeriod"/>
            </a:pPr>
            <a:r>
              <a:rPr lang="lv-LV" sz="3200" dirty="0" smtClean="0"/>
              <a:t>Parādsaistībām, īpaši piedziņas stadijā esošām parādsaistībām ir būtiska ietekme uz aplokšņu algām</a:t>
            </a:r>
          </a:p>
          <a:p>
            <a:pPr marL="514350" lvl="0" indent="-514350" algn="l">
              <a:buFont typeface="+mj-lt"/>
              <a:buAutoNum type="arabicPeriod"/>
            </a:pPr>
            <a:endParaRPr lang="lv-LV" sz="3200" dirty="0"/>
          </a:p>
          <a:p>
            <a:pPr marL="514350" lvl="0" indent="-514350" algn="l">
              <a:buFont typeface="+mj-lt"/>
              <a:buAutoNum type="arabicPeriod"/>
            </a:pPr>
            <a:r>
              <a:rPr lang="lv-LV" sz="3200" dirty="0" smtClean="0"/>
              <a:t>Informācija par iedzīvotāju parādsaistībām ir sadrumstalota dažādās datubāzēs, līdz ar to ir gandrīz neiespējami gūt pilnīgu priekšstatu par kopējo situāciju</a:t>
            </a:r>
          </a:p>
          <a:p>
            <a:pPr marL="514350" lvl="0" indent="-514350" algn="l">
              <a:buFont typeface="+mj-lt"/>
              <a:buAutoNum type="arabicPeriod"/>
            </a:pPr>
            <a:endParaRPr lang="lv-LV" sz="3200" dirty="0"/>
          </a:p>
          <a:p>
            <a:pPr marL="514350" lvl="0" indent="-514350" algn="l">
              <a:buFont typeface="+mj-lt"/>
              <a:buAutoNum type="arabicPeriod"/>
            </a:pPr>
            <a:r>
              <a:rPr lang="lv-LV" sz="3200" dirty="0" smtClean="0"/>
              <a:t>Esošās parādu piedziņas kārtības īpatnības neveicina iedzīvotāju atgriešanos legālā ekonomikā, tai ir ietekme arī uz iedzīvotāju emigrāciju.</a:t>
            </a:r>
            <a:endParaRPr lang="lv-LV" sz="3200" dirty="0"/>
          </a:p>
        </p:txBody>
      </p:sp>
    </p:spTree>
    <p:extLst>
      <p:ext uri="{BB962C8B-B14F-4D97-AF65-F5344CB8AC3E}">
        <p14:creationId xmlns:p14="http://schemas.microsoft.com/office/powerpoint/2010/main" val="65196381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Galvenie priekšlikumi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416423" y="4591340"/>
            <a:ext cx="18682447"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lvl="0" indent="-514350" algn="l">
              <a:buFont typeface="+mj-lt"/>
              <a:buAutoNum type="arabicPeriod"/>
            </a:pPr>
            <a:r>
              <a:rPr lang="lv-LV" sz="3200" dirty="0" smtClean="0"/>
              <a:t>Pastiprināt instrumentus ļaunprātīgu parādu nemaksātāju </a:t>
            </a:r>
            <a:r>
              <a:rPr lang="lv-LV" sz="3200" dirty="0" smtClean="0"/>
              <a:t>ietekmēšanai</a:t>
            </a:r>
          </a:p>
          <a:p>
            <a:pPr marL="514350" lvl="0" indent="-514350" algn="l">
              <a:buFont typeface="+mj-lt"/>
              <a:buAutoNum type="arabicPeriod"/>
            </a:pPr>
            <a:endParaRPr lang="lv-LV" sz="3200" dirty="0"/>
          </a:p>
          <a:p>
            <a:pPr marL="514350" lvl="0" indent="-514350" algn="l">
              <a:buFont typeface="+mj-lt"/>
              <a:buAutoNum type="arabicPeriod"/>
            </a:pPr>
            <a:r>
              <a:rPr lang="lv-LV" sz="3200" dirty="0" smtClean="0"/>
              <a:t>Turpināt pilnveidot parādsaistību reģistru savstarpējo savietojamību un informācijas apmaiņu</a:t>
            </a:r>
            <a:endParaRPr lang="lv-LV" sz="3200" dirty="0" smtClean="0"/>
          </a:p>
          <a:p>
            <a:pPr marL="514350" lvl="0" indent="-514350" algn="l">
              <a:buFont typeface="+mj-lt"/>
              <a:buAutoNum type="arabicPeriod"/>
            </a:pPr>
            <a:endParaRPr lang="lv-LV" sz="3200" dirty="0" smtClean="0"/>
          </a:p>
          <a:p>
            <a:pPr marL="514350" lvl="0" indent="-514350" algn="l">
              <a:buFont typeface="+mj-lt"/>
              <a:buAutoNum type="arabicPeriod"/>
            </a:pPr>
            <a:r>
              <a:rPr lang="lv-LV" sz="3200" dirty="0" smtClean="0"/>
              <a:t>Padarīt parādu piedziņas mehānismu </a:t>
            </a:r>
            <a:r>
              <a:rPr lang="lv-LV" sz="3200" dirty="0" smtClean="0"/>
              <a:t>elastīgāku, </a:t>
            </a:r>
            <a:r>
              <a:rPr lang="lv-LV" sz="3200" dirty="0" smtClean="0"/>
              <a:t>ļaujot to personificēt/pielāgot parādnieka </a:t>
            </a:r>
            <a:r>
              <a:rPr lang="lv-LV" sz="3200" dirty="0" smtClean="0"/>
              <a:t>situācijai, atstājot tā rīcībā pietiekošus līdzekļus</a:t>
            </a:r>
            <a:endParaRPr lang="lv-LV" sz="3200" dirty="0" smtClean="0"/>
          </a:p>
          <a:p>
            <a:pPr marL="514350" lvl="0" indent="-514350" algn="l">
              <a:buFont typeface="+mj-lt"/>
              <a:buAutoNum type="arabicPeriod"/>
            </a:pPr>
            <a:endParaRPr lang="lv-LV" sz="3200" dirty="0" smtClean="0"/>
          </a:p>
          <a:p>
            <a:pPr marL="514350" lvl="0" indent="-514350" algn="l">
              <a:buFont typeface="+mj-lt"/>
              <a:buAutoNum type="arabicPeriod"/>
            </a:pPr>
            <a:r>
              <a:rPr lang="lv-LV" sz="3200" dirty="0" smtClean="0"/>
              <a:t>Nodokļu vai parādu «brīvdienas» personām, kas atgriežas legālā darba tirgū</a:t>
            </a:r>
          </a:p>
          <a:p>
            <a:pPr marL="514350" lvl="0" indent="-514350" algn="l">
              <a:buFont typeface="+mj-lt"/>
              <a:buAutoNum type="arabicPeriod"/>
            </a:pPr>
            <a:endParaRPr lang="lv-LV" sz="3200" dirty="0"/>
          </a:p>
          <a:p>
            <a:pPr marL="514350" lvl="0" indent="-514350" algn="l">
              <a:buFont typeface="+mj-lt"/>
              <a:buAutoNum type="arabicPeriod"/>
            </a:pPr>
            <a:r>
              <a:rPr lang="lv-LV" sz="3200" dirty="0" smtClean="0"/>
              <a:t>Risinājums reemigrantiem, kuriem ir parādsaistības Latvijā</a:t>
            </a:r>
            <a:endParaRPr lang="lv-LV" sz="3200" dirty="0"/>
          </a:p>
        </p:txBody>
      </p:sp>
    </p:spTree>
    <p:extLst>
      <p:ext uri="{BB962C8B-B14F-4D97-AF65-F5344CB8AC3E}">
        <p14:creationId xmlns:p14="http://schemas.microsoft.com/office/powerpoint/2010/main" val="323132759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Lafēra</a:t>
            </a:r>
            <a:r>
              <a:rPr lang="lv-LV" dirty="0" smtClean="0"/>
              <a:t> līkne</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3124200"/>
            <a:ext cx="10668000" cy="7467600"/>
          </a:xfrm>
          <a:prstGeom prst="rect">
            <a:avLst/>
          </a:prstGeom>
        </p:spPr>
      </p:pic>
      <p:sp>
        <p:nvSpPr>
          <p:cNvPr id="4" name="TextBox 3"/>
          <p:cNvSpPr txBox="1"/>
          <p:nvPr/>
        </p:nvSpPr>
        <p:spPr>
          <a:xfrm>
            <a:off x="2295728" y="11868596"/>
            <a:ext cx="1949422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lv-LV" sz="4000" dirty="0" smtClean="0"/>
              <a:t>Piedziņas analoģija ar nodokļu likmēm</a:t>
            </a:r>
            <a:endParaRPr kumimoji="0" lang="en-GB" sz="4000" b="1" i="0" u="none" strike="noStrike" cap="none" spc="0" normalizeH="0" baseline="0" dirty="0">
              <a:ln>
                <a:noFill/>
              </a:ln>
              <a:solidFill>
                <a:srgbClr val="FFFFFF"/>
              </a:solidFill>
              <a:effectLst/>
              <a:uFillTx/>
              <a:sym typeface="Helvetica Neue"/>
            </a:endParaRPr>
          </a:p>
        </p:txBody>
      </p:sp>
    </p:spTree>
    <p:extLst>
      <p:ext uri="{BB962C8B-B14F-4D97-AF65-F5344CB8AC3E}">
        <p14:creationId xmlns:p14="http://schemas.microsoft.com/office/powerpoint/2010/main" val="13419358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9600" dirty="0" smtClean="0"/>
              <a:t>Bezdarba/</a:t>
            </a:r>
            <a:r>
              <a:rPr lang="lv-LV" sz="9600" dirty="0" err="1" smtClean="0"/>
              <a:t>aplokšnu</a:t>
            </a:r>
            <a:r>
              <a:rPr lang="lv-LV" sz="9600" dirty="0" smtClean="0"/>
              <a:t> algu slazds</a:t>
            </a:r>
            <a:endParaRPr lang="en-GB" sz="9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31" y="2466587"/>
            <a:ext cx="5856051" cy="8773110"/>
          </a:xfrm>
          <a:prstGeom prst="rect">
            <a:avLst/>
          </a:prstGeom>
        </p:spPr>
      </p:pic>
      <p:sp>
        <p:nvSpPr>
          <p:cNvPr id="4" name="TextBox 3"/>
          <p:cNvSpPr txBox="1"/>
          <p:nvPr/>
        </p:nvSpPr>
        <p:spPr>
          <a:xfrm>
            <a:off x="2704289" y="11749126"/>
            <a:ext cx="1918294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lv-LV" sz="4000" b="1" i="0" u="none" strike="noStrike" cap="none" spc="0" normalizeH="0" baseline="0" dirty="0" smtClean="0">
                <a:ln>
                  <a:noFill/>
                </a:ln>
                <a:solidFill>
                  <a:srgbClr val="FFFFFF"/>
                </a:solidFill>
                <a:effectLst/>
                <a:uFillTx/>
                <a:latin typeface="Helvetica Neue"/>
                <a:ea typeface="Helvetica Neue"/>
                <a:cs typeface="Helvetica Neue"/>
                <a:sym typeface="Helvetica Neue"/>
              </a:rPr>
              <a:t>Motivācija</a:t>
            </a:r>
            <a:r>
              <a:rPr kumimoji="0" lang="lv-LV" sz="4000" b="1" i="0" u="none" strike="noStrike" cap="none" spc="0" normalizeH="0" dirty="0" smtClean="0">
                <a:ln>
                  <a:noFill/>
                </a:ln>
                <a:solidFill>
                  <a:srgbClr val="FFFFFF"/>
                </a:solidFill>
                <a:effectLst/>
                <a:uFillTx/>
                <a:latin typeface="Helvetica Neue"/>
                <a:ea typeface="Helvetica Neue"/>
                <a:cs typeface="Helvetica Neue"/>
                <a:sym typeface="Helvetica Neue"/>
              </a:rPr>
              <a:t> strādāt par 215 (430) EUR mēnesī?</a:t>
            </a:r>
            <a:endParaRPr kumimoji="0" lang="en-GB" sz="40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1571406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Paldies!</a:t>
            </a:r>
            <a:endParaRPr lang="en-GB" dirty="0"/>
          </a:p>
        </p:txBody>
      </p:sp>
    </p:spTree>
    <p:extLst>
      <p:ext uri="{BB962C8B-B14F-4D97-AF65-F5344CB8AC3E}">
        <p14:creationId xmlns:p14="http://schemas.microsoft.com/office/powerpoint/2010/main" val="73273876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Detalizēti priekšlikumi 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416423" y="3606454"/>
            <a:ext cx="18682447"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lvl="0" indent="-514350" algn="l">
              <a:buFont typeface="+mj-lt"/>
              <a:buAutoNum type="arabicPeriod"/>
            </a:pPr>
            <a:r>
              <a:rPr lang="lv-LV" sz="3200" dirty="0"/>
              <a:t>Valstij nepieciešams izveidot vienotu reģistru par parāda esamību fiziskai </a:t>
            </a:r>
            <a:r>
              <a:rPr lang="lv-LV" sz="3200" dirty="0" smtClean="0"/>
              <a:t>personai</a:t>
            </a:r>
          </a:p>
          <a:p>
            <a:pPr marL="514350" lvl="0" indent="-514350" algn="l">
              <a:buFont typeface="+mj-lt"/>
              <a:buAutoNum type="arabicPeriod"/>
            </a:pPr>
            <a:endParaRPr lang="lv-LV" sz="3200" dirty="0" smtClean="0"/>
          </a:p>
          <a:p>
            <a:pPr marL="514350" lvl="0" indent="-514350" algn="l">
              <a:buFont typeface="+mj-lt"/>
              <a:buAutoNum type="arabicPeriod"/>
            </a:pPr>
            <a:r>
              <a:rPr lang="lv-LV" sz="3200" dirty="0" smtClean="0"/>
              <a:t>Pārskatīt </a:t>
            </a:r>
            <a:r>
              <a:rPr lang="lv-LV" sz="3200" dirty="0"/>
              <a:t>summu, no kuras nevar veikt piedziņu uzturlīdzekļu </a:t>
            </a:r>
            <a:r>
              <a:rPr lang="lv-LV" sz="3200" dirty="0" smtClean="0"/>
              <a:t>parādniekam</a:t>
            </a:r>
          </a:p>
          <a:p>
            <a:pPr marL="514350" lvl="0" indent="-514350" algn="l">
              <a:buFont typeface="+mj-lt"/>
              <a:buAutoNum type="arabicPeriod"/>
            </a:pPr>
            <a:endParaRPr lang="lv-LV" sz="3200" dirty="0"/>
          </a:p>
          <a:p>
            <a:pPr marL="514350" lvl="0" indent="-514350" algn="l">
              <a:buFont typeface="+mj-lt"/>
              <a:buAutoNum type="arabicPeriod"/>
            </a:pPr>
            <a:r>
              <a:rPr lang="lv-LV" sz="3200" dirty="0" smtClean="0"/>
              <a:t>Lai </a:t>
            </a:r>
            <a:r>
              <a:rPr lang="lv-LV" sz="3200" dirty="0"/>
              <a:t>parādniekus atgrieztu legālajā darba tirgū, ir jārada iespēja legāli strādāt un ļaut vienoties ar kreditoru par parāda saprātīgu </a:t>
            </a:r>
            <a:r>
              <a:rPr lang="lv-LV" sz="3200" dirty="0" smtClean="0"/>
              <a:t>atmaksas grafiku (</a:t>
            </a:r>
            <a:r>
              <a:rPr lang="lv-LV" sz="3200" dirty="0"/>
              <a:t>periodu nepieciešams būtiski paildzināt) </a:t>
            </a:r>
          </a:p>
          <a:p>
            <a:pPr marL="514350" lvl="0" indent="-514350" algn="l">
              <a:buFont typeface="+mj-lt"/>
              <a:buAutoNum type="arabicPeriod"/>
            </a:pPr>
            <a:endParaRPr lang="lv-LV" sz="3200" dirty="0"/>
          </a:p>
          <a:p>
            <a:pPr marL="514350" lvl="0" indent="-514350" algn="l">
              <a:buFont typeface="+mj-lt"/>
              <a:buAutoNum type="arabicPeriod"/>
            </a:pPr>
            <a:r>
              <a:rPr lang="lv-LV" sz="3200" dirty="0" smtClean="0"/>
              <a:t> Tā kā </a:t>
            </a:r>
            <a:r>
              <a:rPr lang="lv-LV" sz="3200" dirty="0"/>
              <a:t>pēc VID un UGFA vērtējuma, visefektīvākā parādu piedziņas metode ir kvalitatīva komunikācija un savstarpēji panākta vienošanās par parāda atmaksas grafiku, nepieciešams izvērtēt esošos normatīvos aktus, kas iestādēm, bez īpaša apgrūtinājuma un izmaksām, sniegtu iespēju jebkurā parāda iekasēšanas stadijā vienoties ar parādnieku par reālu  parāda atmaksas grafiku (arī, ja lieta ir pie zvērinātā tiesu izpildītāja</a:t>
            </a:r>
            <a:r>
              <a:rPr lang="lv-LV" sz="3200" dirty="0" smtClean="0"/>
              <a:t>)</a:t>
            </a:r>
          </a:p>
          <a:p>
            <a:pPr marL="514350" lvl="0" indent="-514350" algn="l">
              <a:buFont typeface="+mj-lt"/>
              <a:buAutoNum type="arabicPeriod"/>
            </a:pPr>
            <a:endParaRPr lang="en-GB" sz="3200" dirty="0"/>
          </a:p>
          <a:p>
            <a:pPr marL="514350" lvl="0" indent="-514350" algn="l">
              <a:buFont typeface="+mj-lt"/>
              <a:buAutoNum type="arabicPeriod"/>
            </a:pPr>
            <a:r>
              <a:rPr lang="lv-LV" sz="3200" dirty="0"/>
              <a:t>Izveidot sasaisti Tiesai ar Zvērinātajiem tiesu izpildītājiem, lai pieņemtie lēmumi par parāda piedziņu automātiski tiktu sadalīti un nonāk ZTI datu bāzē.</a:t>
            </a:r>
            <a:endParaRPr lang="en-GB" sz="3200" dirty="0"/>
          </a:p>
        </p:txBody>
      </p:sp>
    </p:spTree>
    <p:extLst>
      <p:ext uri="{BB962C8B-B14F-4D97-AF65-F5344CB8AC3E}">
        <p14:creationId xmlns:p14="http://schemas.microsoft.com/office/powerpoint/2010/main" val="233059807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5" y="1156864"/>
            <a:ext cx="1883622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Detalizēti priekšlikumi II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1470211" y="3456195"/>
            <a:ext cx="18682447" cy="10012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lv-LV" sz="2800" dirty="0" smtClean="0"/>
              <a:t>7.  Darba </a:t>
            </a:r>
            <a:r>
              <a:rPr lang="lv-LV" sz="2800" dirty="0"/>
              <a:t>likumā veikt izmaiņas, kas primāri nosaka darba samaksu darba ņēmējam pārskaitīt uz norēķinu kontu, tikai īpašos gadījumos atļaut to darīt skaidrā naudā</a:t>
            </a:r>
            <a:r>
              <a:rPr lang="lv-LV" sz="2800" dirty="0" smtClean="0"/>
              <a:t>.</a:t>
            </a:r>
          </a:p>
          <a:p>
            <a:pPr marL="514350" lvl="0" indent="-514350" algn="l">
              <a:buFont typeface="+mj-lt"/>
              <a:buAutoNum type="arabicPeriod"/>
            </a:pPr>
            <a:endParaRPr lang="en-GB" sz="2800" dirty="0" smtClean="0"/>
          </a:p>
          <a:p>
            <a:pPr lvl="0" algn="l"/>
            <a:r>
              <a:rPr lang="lv-LV" sz="2800" dirty="0" smtClean="0"/>
              <a:t>8. Pie </a:t>
            </a:r>
            <a:r>
              <a:rPr lang="lv-LV" sz="2800" dirty="0"/>
              <a:t>noteikta parāda apjoma, ja parādnieks nav vienojies ar valsts parāda administrētāju par parāda nomaksas grafiku vai to ilglaicīgi neievēro, automātiski liegt veikt </a:t>
            </a:r>
            <a:r>
              <a:rPr lang="lv-LV" sz="2800" dirty="0" err="1"/>
              <a:t>pārreģistrāciju</a:t>
            </a:r>
            <a:r>
              <a:rPr lang="lv-LV" sz="2800" dirty="0"/>
              <a:t> mantas reģistros (Zemesgrāmatā, automašīnu, traktortehnikas reģistros, UR īpašnieki </a:t>
            </a:r>
            <a:r>
              <a:rPr lang="lv-LV" sz="2800" dirty="0" err="1"/>
              <a:t>utml</a:t>
            </a:r>
            <a:r>
              <a:rPr lang="lv-LV" sz="2800" dirty="0" smtClean="0"/>
              <a:t>.)</a:t>
            </a:r>
          </a:p>
          <a:p>
            <a:pPr marL="514350" lvl="0" indent="-514350" algn="l">
              <a:buFont typeface="+mj-lt"/>
              <a:buAutoNum type="arabicPeriod"/>
            </a:pPr>
            <a:endParaRPr lang="en-GB" sz="2800" dirty="0"/>
          </a:p>
          <a:p>
            <a:pPr lvl="0" algn="l"/>
            <a:r>
              <a:rPr lang="lv-LV" sz="2800" dirty="0" smtClean="0"/>
              <a:t>9. Vismaz </a:t>
            </a:r>
            <a:r>
              <a:rPr lang="lv-LV" sz="2800" dirty="0"/>
              <a:t>attiecībā uz publiskā sektora parādiem (uzturlīdzekļi, nodokļi, sodi) ieviest “parādu brīvdienas” vai “nodokļu brīvdienas” personām, kas atgriežas darba tirgū un būtiski palielina legālos ienākumus, tādējādi motivējot iznākšanu no ēnu ekonomikas. </a:t>
            </a:r>
            <a:endParaRPr lang="lv-LV" sz="2800" dirty="0" smtClean="0"/>
          </a:p>
          <a:p>
            <a:pPr marL="514350" lvl="0" indent="-514350" algn="l">
              <a:buFont typeface="+mj-lt"/>
              <a:buAutoNum type="arabicPeriod"/>
            </a:pPr>
            <a:endParaRPr lang="en-GB" sz="2800" dirty="0"/>
          </a:p>
          <a:p>
            <a:pPr lvl="0" algn="l"/>
            <a:r>
              <a:rPr lang="lv-LV" sz="2800" dirty="0" smtClean="0"/>
              <a:t>10. Pastiprināt </a:t>
            </a:r>
            <a:r>
              <a:rPr lang="lv-LV" sz="2800" dirty="0"/>
              <a:t>instrumentus pret ļaunprātīgiem parādu nemaksātājiem (piespiedu darbs, tiesību atņemšana, administratīvā un kriminālā atbildība, informācijas publiskošana u.c</a:t>
            </a:r>
            <a:r>
              <a:rPr lang="lv-LV" sz="2800" dirty="0" smtClean="0"/>
              <a:t>.).</a:t>
            </a:r>
          </a:p>
          <a:p>
            <a:pPr marL="514350" lvl="0" indent="-514350" algn="l">
              <a:buFont typeface="+mj-lt"/>
              <a:buAutoNum type="arabicPeriod"/>
            </a:pPr>
            <a:endParaRPr lang="en-GB" sz="2800" dirty="0"/>
          </a:p>
          <a:p>
            <a:pPr lvl="0" algn="l"/>
            <a:r>
              <a:rPr lang="lv-LV" sz="2800" dirty="0" smtClean="0"/>
              <a:t>11. Nepieciešams </a:t>
            </a:r>
            <a:r>
              <a:rPr lang="lv-LV" sz="2800" dirty="0"/>
              <a:t>pārvērtēt, īpaši šobrīd, kad kritiski trūkst darbinieku, dažāda veida pabalstu piešķiršanas kritērijus, to jēgu un motivāciju gūt legālus ienākumus. Būtiski, lai pabalstus, maznodrošinātā statusu saņem tās personas, kas atbilst “jēgai”, ne tikai formālajai valstij un pašvaldībām pieejamajai informācijai. Nepieciešama kritiskāka pieeja</a:t>
            </a:r>
            <a:r>
              <a:rPr lang="lv-LV" sz="2800" dirty="0" smtClean="0"/>
              <a:t>.</a:t>
            </a:r>
          </a:p>
          <a:p>
            <a:pPr marL="514350" lvl="0" indent="-514350" algn="l">
              <a:buFont typeface="+mj-lt"/>
              <a:buAutoNum type="arabicPeriod"/>
            </a:pPr>
            <a:endParaRPr lang="en-GB" sz="2800" dirty="0"/>
          </a:p>
          <a:p>
            <a:pPr lvl="0" algn="l"/>
            <a:r>
              <a:rPr lang="lv-LV" sz="2800" dirty="0" smtClean="0"/>
              <a:t>12. Ņemot </a:t>
            </a:r>
            <a:r>
              <a:rPr lang="lv-LV" sz="2800" dirty="0"/>
              <a:t>vērā, ka parādsaistību lielais apjoms korelējas ar </a:t>
            </a:r>
            <a:r>
              <a:rPr lang="lv-LV" sz="2800" dirty="0" err="1"/>
              <a:t>iedzivotāju</a:t>
            </a:r>
            <a:r>
              <a:rPr lang="lv-LV" sz="2800" dirty="0"/>
              <a:t> zemo pirktspēju, nepieciešams izvērtēt, vai nav jāievieš bezprocentu sociālie aizdevumi maznodrošinātajiem iedzīvotājiem, piemēram, veselības problēmu un mājokļa jautājumu risināšanai.</a:t>
            </a:r>
            <a:endParaRPr lang="en-GB" sz="2800" dirty="0"/>
          </a:p>
          <a:p>
            <a:pPr marL="514350" lvl="0" indent="-514350" algn="l">
              <a:buFont typeface="+mj-lt"/>
              <a:buAutoNum type="arabicPeriod"/>
            </a:pPr>
            <a:endParaRPr lang="en-GB" sz="2800" dirty="0"/>
          </a:p>
        </p:txBody>
      </p:sp>
    </p:spTree>
    <p:extLst>
      <p:ext uri="{BB962C8B-B14F-4D97-AF65-F5344CB8AC3E}">
        <p14:creationId xmlns:p14="http://schemas.microsoft.com/office/powerpoint/2010/main" val="211946978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6" y="1156864"/>
            <a:ext cx="14353870"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Informācijas par iedzīvotāju parādsaistībām pieejamība</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 name="TextBox 1"/>
          <p:cNvSpPr txBox="1"/>
          <p:nvPr/>
        </p:nvSpPr>
        <p:spPr>
          <a:xfrm>
            <a:off x="896471" y="4809354"/>
            <a:ext cx="22124894" cy="69660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3200" dirty="0">
                <a:solidFill>
                  <a:schemeClr val="accent4"/>
                </a:solidFill>
              </a:rPr>
              <a:t>PĒTĪJUMA </a:t>
            </a:r>
            <a:r>
              <a:rPr lang="en-GB" sz="3200" dirty="0" err="1">
                <a:solidFill>
                  <a:schemeClr val="accent4"/>
                </a:solidFill>
              </a:rPr>
              <a:t>ietvaros</a:t>
            </a:r>
            <a:r>
              <a:rPr lang="en-GB" sz="3200" dirty="0">
                <a:solidFill>
                  <a:schemeClr val="accent4"/>
                </a:solidFill>
              </a:rPr>
              <a:t> </a:t>
            </a:r>
            <a:r>
              <a:rPr lang="en-GB" sz="3200" dirty="0" err="1">
                <a:solidFill>
                  <a:schemeClr val="accent4"/>
                </a:solidFill>
              </a:rPr>
              <a:t>tika</a:t>
            </a:r>
            <a:r>
              <a:rPr lang="en-GB" sz="3200" dirty="0">
                <a:solidFill>
                  <a:schemeClr val="accent4"/>
                </a:solidFill>
              </a:rPr>
              <a:t> </a:t>
            </a:r>
            <a:r>
              <a:rPr lang="en-GB" sz="3200" dirty="0" err="1">
                <a:solidFill>
                  <a:schemeClr val="accent4"/>
                </a:solidFill>
              </a:rPr>
              <a:t>secināts</a:t>
            </a:r>
            <a:r>
              <a:rPr lang="en-GB" sz="3200" dirty="0">
                <a:solidFill>
                  <a:schemeClr val="accent4"/>
                </a:solidFill>
              </a:rPr>
              <a:t>, </a:t>
            </a:r>
            <a:r>
              <a:rPr lang="en-GB" sz="3200" dirty="0" err="1">
                <a:solidFill>
                  <a:schemeClr val="accent4"/>
                </a:solidFill>
              </a:rPr>
              <a:t>ka</a:t>
            </a:r>
            <a:r>
              <a:rPr lang="en-GB" sz="3200" dirty="0">
                <a:solidFill>
                  <a:schemeClr val="accent4"/>
                </a:solidFill>
              </a:rPr>
              <a:t> </a:t>
            </a:r>
            <a:r>
              <a:rPr lang="en-GB" sz="3200" dirty="0" err="1">
                <a:solidFill>
                  <a:schemeClr val="accent4"/>
                </a:solidFill>
              </a:rPr>
              <a:t>ir</a:t>
            </a:r>
            <a:r>
              <a:rPr lang="en-GB" sz="3200" dirty="0">
                <a:solidFill>
                  <a:schemeClr val="accent4"/>
                </a:solidFill>
              </a:rPr>
              <a:t> </a:t>
            </a:r>
            <a:r>
              <a:rPr lang="en-GB" sz="3200" dirty="0" err="1">
                <a:solidFill>
                  <a:schemeClr val="accent4"/>
                </a:solidFill>
              </a:rPr>
              <a:t>ļoti</a:t>
            </a:r>
            <a:r>
              <a:rPr lang="en-GB" sz="3200" dirty="0">
                <a:solidFill>
                  <a:schemeClr val="accent4"/>
                </a:solidFill>
              </a:rPr>
              <a:t> </a:t>
            </a:r>
            <a:r>
              <a:rPr lang="en-GB" sz="3200" dirty="0" err="1">
                <a:solidFill>
                  <a:schemeClr val="accent4"/>
                </a:solidFill>
              </a:rPr>
              <a:t>sarežģīti</a:t>
            </a:r>
            <a:r>
              <a:rPr lang="en-GB" sz="3200" dirty="0">
                <a:solidFill>
                  <a:schemeClr val="accent4"/>
                </a:solidFill>
              </a:rPr>
              <a:t> un </a:t>
            </a:r>
            <a:r>
              <a:rPr lang="en-GB" sz="3200" dirty="0" err="1">
                <a:solidFill>
                  <a:schemeClr val="accent4"/>
                </a:solidFill>
              </a:rPr>
              <a:t>laikietilpīgi</a:t>
            </a:r>
            <a:r>
              <a:rPr lang="en-GB" sz="3200" dirty="0">
                <a:solidFill>
                  <a:schemeClr val="accent4"/>
                </a:solidFill>
              </a:rPr>
              <a:t> </a:t>
            </a:r>
            <a:r>
              <a:rPr lang="en-GB" sz="3200" dirty="0" err="1">
                <a:solidFill>
                  <a:schemeClr val="accent4"/>
                </a:solidFill>
              </a:rPr>
              <a:t>iegūt</a:t>
            </a:r>
            <a:r>
              <a:rPr lang="en-GB" sz="3200" dirty="0">
                <a:solidFill>
                  <a:schemeClr val="accent4"/>
                </a:solidFill>
              </a:rPr>
              <a:t> </a:t>
            </a:r>
            <a:r>
              <a:rPr lang="en-GB" sz="3200" dirty="0" err="1">
                <a:solidFill>
                  <a:schemeClr val="accent4"/>
                </a:solidFill>
              </a:rPr>
              <a:t>pilnīgu</a:t>
            </a:r>
            <a:r>
              <a:rPr lang="en-GB" sz="3200" dirty="0">
                <a:solidFill>
                  <a:schemeClr val="accent4"/>
                </a:solidFill>
              </a:rPr>
              <a:t> </a:t>
            </a:r>
            <a:r>
              <a:rPr lang="en-GB" sz="3200" dirty="0" err="1">
                <a:solidFill>
                  <a:schemeClr val="accent4"/>
                </a:solidFill>
              </a:rPr>
              <a:t>priekšstatu</a:t>
            </a:r>
            <a:r>
              <a:rPr lang="en-GB" sz="3200" dirty="0">
                <a:solidFill>
                  <a:schemeClr val="accent4"/>
                </a:solidFill>
              </a:rPr>
              <a:t> par </a:t>
            </a:r>
            <a:r>
              <a:rPr lang="en-GB" sz="3200" dirty="0" err="1">
                <a:solidFill>
                  <a:schemeClr val="accent4"/>
                </a:solidFill>
              </a:rPr>
              <a:t>iedzīvotāju</a:t>
            </a:r>
            <a:r>
              <a:rPr lang="en-GB" sz="3200" dirty="0">
                <a:solidFill>
                  <a:schemeClr val="accent4"/>
                </a:solidFill>
              </a:rPr>
              <a:t> </a:t>
            </a:r>
            <a:r>
              <a:rPr lang="en-GB" sz="3200" dirty="0" err="1">
                <a:solidFill>
                  <a:schemeClr val="accent4"/>
                </a:solidFill>
              </a:rPr>
              <a:t>parādsaistībām</a:t>
            </a:r>
            <a:r>
              <a:rPr lang="en-GB" sz="3200" dirty="0">
                <a:solidFill>
                  <a:schemeClr val="accent4"/>
                </a:solidFill>
              </a:rPr>
              <a:t> </a:t>
            </a:r>
            <a:r>
              <a:rPr lang="en-GB" sz="3200" dirty="0" err="1">
                <a:solidFill>
                  <a:schemeClr val="accent4"/>
                </a:solidFill>
              </a:rPr>
              <a:t>Latvijā</a:t>
            </a:r>
            <a:r>
              <a:rPr lang="en-GB" sz="3200" dirty="0">
                <a:solidFill>
                  <a:schemeClr val="accent4"/>
                </a:solidFill>
              </a:rPr>
              <a:t>, </a:t>
            </a:r>
            <a:r>
              <a:rPr lang="en-GB" sz="3200" dirty="0" err="1">
                <a:solidFill>
                  <a:schemeClr val="accent4"/>
                </a:solidFill>
              </a:rPr>
              <a:t>tāpēc</a:t>
            </a:r>
            <a:r>
              <a:rPr lang="en-GB" sz="3200" dirty="0">
                <a:solidFill>
                  <a:schemeClr val="accent4"/>
                </a:solidFill>
              </a:rPr>
              <a:t>, </a:t>
            </a:r>
            <a:r>
              <a:rPr lang="en-GB" sz="3200" dirty="0" err="1">
                <a:solidFill>
                  <a:schemeClr val="accent4"/>
                </a:solidFill>
              </a:rPr>
              <a:t>ka</a:t>
            </a:r>
            <a:r>
              <a:rPr lang="en-GB" sz="3200" dirty="0">
                <a:solidFill>
                  <a:schemeClr val="accent4"/>
                </a:solidFill>
              </a:rPr>
              <a:t> </a:t>
            </a:r>
            <a:r>
              <a:rPr lang="en-GB" sz="3200" dirty="0" err="1">
                <a:solidFill>
                  <a:schemeClr val="accent4"/>
                </a:solidFill>
              </a:rPr>
              <a:t>informācija</a:t>
            </a:r>
            <a:r>
              <a:rPr lang="en-GB" sz="3200" dirty="0">
                <a:solidFill>
                  <a:schemeClr val="accent4"/>
                </a:solidFill>
              </a:rPr>
              <a:t> </a:t>
            </a:r>
            <a:r>
              <a:rPr lang="en-GB" sz="3200" dirty="0" err="1">
                <a:solidFill>
                  <a:schemeClr val="accent4"/>
                </a:solidFill>
              </a:rPr>
              <a:t>ir</a:t>
            </a:r>
            <a:r>
              <a:rPr lang="en-GB" sz="3200" dirty="0">
                <a:solidFill>
                  <a:schemeClr val="accent4"/>
                </a:solidFill>
              </a:rPr>
              <a:t> </a:t>
            </a:r>
            <a:r>
              <a:rPr lang="en-GB" sz="3200" dirty="0" err="1">
                <a:solidFill>
                  <a:schemeClr val="accent4"/>
                </a:solidFill>
              </a:rPr>
              <a:t>sadrumstalota</a:t>
            </a:r>
            <a:r>
              <a:rPr lang="en-GB" sz="3200" dirty="0">
                <a:solidFill>
                  <a:schemeClr val="accent4"/>
                </a:solidFill>
              </a:rPr>
              <a:t>, </a:t>
            </a:r>
            <a:r>
              <a:rPr lang="en-GB" sz="3200" dirty="0" err="1">
                <a:solidFill>
                  <a:schemeClr val="accent4"/>
                </a:solidFill>
              </a:rPr>
              <a:t>meklējama</a:t>
            </a:r>
            <a:r>
              <a:rPr lang="en-GB" sz="3200" dirty="0">
                <a:solidFill>
                  <a:schemeClr val="accent4"/>
                </a:solidFill>
              </a:rPr>
              <a:t> </a:t>
            </a:r>
            <a:r>
              <a:rPr lang="en-GB" sz="3200" dirty="0" err="1">
                <a:solidFill>
                  <a:schemeClr val="accent4"/>
                </a:solidFill>
              </a:rPr>
              <a:t>dažādos</a:t>
            </a:r>
            <a:r>
              <a:rPr lang="en-GB" sz="3200" dirty="0">
                <a:solidFill>
                  <a:schemeClr val="accent4"/>
                </a:solidFill>
              </a:rPr>
              <a:t> </a:t>
            </a:r>
            <a:r>
              <a:rPr lang="en-GB" sz="3200" dirty="0" err="1">
                <a:solidFill>
                  <a:schemeClr val="accent4"/>
                </a:solidFill>
              </a:rPr>
              <a:t>reģistros</a:t>
            </a:r>
            <a:r>
              <a:rPr lang="en-GB" sz="3200" dirty="0">
                <a:solidFill>
                  <a:schemeClr val="accent4"/>
                </a:solidFill>
              </a:rPr>
              <a:t>, </a:t>
            </a:r>
            <a:r>
              <a:rPr lang="en-GB" sz="3200" dirty="0" err="1">
                <a:solidFill>
                  <a:schemeClr val="accent4"/>
                </a:solidFill>
              </a:rPr>
              <a:t>kuros</a:t>
            </a:r>
            <a:r>
              <a:rPr lang="en-GB" sz="3200" dirty="0">
                <a:solidFill>
                  <a:schemeClr val="accent4"/>
                </a:solidFill>
              </a:rPr>
              <a:t> </a:t>
            </a:r>
            <a:r>
              <a:rPr lang="en-GB" sz="3200" dirty="0" err="1">
                <a:solidFill>
                  <a:schemeClr val="accent4"/>
                </a:solidFill>
              </a:rPr>
              <a:t>informācija</a:t>
            </a:r>
            <a:r>
              <a:rPr lang="en-GB" sz="3200" dirty="0">
                <a:solidFill>
                  <a:schemeClr val="accent4"/>
                </a:solidFill>
              </a:rPr>
              <a:t> </a:t>
            </a:r>
            <a:r>
              <a:rPr lang="en-GB" sz="3200" dirty="0" err="1">
                <a:solidFill>
                  <a:schemeClr val="accent4"/>
                </a:solidFill>
              </a:rPr>
              <a:t>ir</a:t>
            </a:r>
            <a:r>
              <a:rPr lang="en-GB" sz="3200" dirty="0">
                <a:solidFill>
                  <a:schemeClr val="accent4"/>
                </a:solidFill>
              </a:rPr>
              <a:t> </a:t>
            </a:r>
            <a:r>
              <a:rPr lang="en-GB" sz="3200" dirty="0" err="1">
                <a:solidFill>
                  <a:schemeClr val="accent4"/>
                </a:solidFill>
              </a:rPr>
              <a:t>nepilnīga</a:t>
            </a:r>
            <a:r>
              <a:rPr lang="en-GB" sz="3200" dirty="0">
                <a:solidFill>
                  <a:schemeClr val="accent4"/>
                </a:solidFill>
              </a:rPr>
              <a:t> un </a:t>
            </a:r>
            <a:r>
              <a:rPr lang="en-GB" sz="3200" dirty="0" err="1">
                <a:solidFill>
                  <a:schemeClr val="accent4"/>
                </a:solidFill>
              </a:rPr>
              <a:t>pārklājas</a:t>
            </a:r>
            <a:r>
              <a:rPr lang="en-GB" sz="3200" dirty="0" smtClean="0">
                <a:solidFill>
                  <a:schemeClr val="accent4"/>
                </a:solidFill>
              </a:rPr>
              <a:t>.</a:t>
            </a:r>
            <a:endParaRPr lang="lv-LV" sz="3200" dirty="0" smtClean="0">
              <a:solidFill>
                <a:schemeClr val="accent4"/>
              </a:solidFill>
            </a:endParaRPr>
          </a:p>
          <a:p>
            <a:endParaRPr lang="lv-LV" sz="3200" dirty="0" smtClean="0"/>
          </a:p>
          <a:p>
            <a:endParaRPr kumimoji="0" lang="lv-LV"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algn="l"/>
            <a:r>
              <a:rPr lang="lv-LV" sz="3200" dirty="0" smtClean="0"/>
              <a:t>Būtiskākie informācijas avoti:</a:t>
            </a:r>
          </a:p>
          <a:p>
            <a:pPr algn="l"/>
            <a:endParaRPr kumimoji="0" lang="lv-LV"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457200" indent="-457200" algn="l">
              <a:buFont typeface="Arial" panose="020B0604020202020204" pitchFamily="34" charset="0"/>
              <a:buChar char="•"/>
            </a:pPr>
            <a:r>
              <a:rPr lang="lv-LV" sz="3200" dirty="0" smtClean="0">
                <a:solidFill>
                  <a:schemeClr val="accent4"/>
                </a:solidFill>
              </a:rPr>
              <a:t>Kredītu reģistrs</a:t>
            </a:r>
          </a:p>
          <a:p>
            <a:pPr marL="457200" indent="-457200" algn="l">
              <a:buFont typeface="Arial" panose="020B0604020202020204" pitchFamily="34" charset="0"/>
              <a:buChar char="•"/>
            </a:pPr>
            <a:r>
              <a:rPr kumimoji="0" lang="lv-LV" sz="3200" b="1" i="0" u="none" strike="noStrike" cap="none" spc="0" normalizeH="0" baseline="0" dirty="0" err="1" smtClean="0">
                <a:ln>
                  <a:noFill/>
                </a:ln>
                <a:solidFill>
                  <a:schemeClr val="accent4"/>
                </a:solidFill>
                <a:effectLst/>
                <a:uFillTx/>
                <a:latin typeface="Helvetica Neue"/>
                <a:ea typeface="Helvetica Neue"/>
                <a:cs typeface="Helvetica Neue"/>
                <a:sym typeface="Helvetica Neue"/>
              </a:rPr>
              <a:t>Kredītinformācijas</a:t>
            </a:r>
            <a:r>
              <a:rPr kumimoji="0" lang="lv-LV" sz="3200" b="1" i="0" u="none" strike="noStrike" cap="none" spc="0" normalizeH="0" dirty="0" smtClean="0">
                <a:ln>
                  <a:noFill/>
                </a:ln>
                <a:solidFill>
                  <a:schemeClr val="accent4"/>
                </a:solidFill>
                <a:effectLst/>
                <a:uFillTx/>
                <a:latin typeface="Helvetica Neue"/>
                <a:ea typeface="Helvetica Neue"/>
                <a:cs typeface="Helvetica Neue"/>
                <a:sym typeface="Helvetica Neue"/>
              </a:rPr>
              <a:t> biroji</a:t>
            </a:r>
          </a:p>
          <a:p>
            <a:pPr marL="457200" indent="-457200" algn="l">
              <a:buFont typeface="Arial" panose="020B0604020202020204" pitchFamily="34" charset="0"/>
              <a:buChar char="•"/>
            </a:pPr>
            <a:r>
              <a:rPr kumimoji="0" lang="lv-LV" sz="3200" b="1" i="0" u="none" strike="noStrike" cap="none" spc="0" normalizeH="0" baseline="0" dirty="0" smtClean="0">
                <a:ln>
                  <a:noFill/>
                </a:ln>
                <a:solidFill>
                  <a:schemeClr val="accent4"/>
                </a:solidFill>
                <a:effectLst/>
                <a:uFillTx/>
                <a:latin typeface="Helvetica Neue"/>
                <a:ea typeface="Helvetica Neue"/>
                <a:cs typeface="Helvetica Neue"/>
                <a:sym typeface="Helvetica Neue"/>
              </a:rPr>
              <a:t>Valsts</a:t>
            </a:r>
            <a:r>
              <a:rPr kumimoji="0" lang="lv-LV" sz="3200" b="1" i="0" u="none" strike="noStrike" cap="none" spc="0" normalizeH="0" dirty="0" smtClean="0">
                <a:ln>
                  <a:noFill/>
                </a:ln>
                <a:solidFill>
                  <a:schemeClr val="accent4"/>
                </a:solidFill>
                <a:effectLst/>
                <a:uFillTx/>
                <a:latin typeface="Helvetica Neue"/>
                <a:ea typeface="Helvetica Neue"/>
                <a:cs typeface="Helvetica Neue"/>
                <a:sym typeface="Helvetica Neue"/>
              </a:rPr>
              <a:t> ieņēmumu dienests</a:t>
            </a:r>
          </a:p>
          <a:p>
            <a:pPr marL="457200" indent="-457200" algn="l">
              <a:buFont typeface="Arial" panose="020B0604020202020204" pitchFamily="34" charset="0"/>
              <a:buChar char="•"/>
            </a:pPr>
            <a:r>
              <a:rPr lang="lv-LV" sz="3200" baseline="0" dirty="0" smtClean="0">
                <a:solidFill>
                  <a:schemeClr val="accent4"/>
                </a:solidFill>
              </a:rPr>
              <a:t>Uzturlīdzekļu</a:t>
            </a:r>
            <a:r>
              <a:rPr lang="lv-LV" sz="3200" dirty="0" smtClean="0">
                <a:solidFill>
                  <a:schemeClr val="accent4"/>
                </a:solidFill>
              </a:rPr>
              <a:t> garantiju fonda administrācija</a:t>
            </a:r>
          </a:p>
          <a:p>
            <a:pPr marL="457200" indent="-457200" algn="l">
              <a:buFont typeface="Arial" panose="020B0604020202020204" pitchFamily="34" charset="0"/>
              <a:buChar char="•"/>
            </a:pPr>
            <a:r>
              <a:rPr kumimoji="0" lang="lv-LV" sz="3200" b="1" i="0" u="none" strike="noStrike" cap="none" spc="0" normalizeH="0" baseline="0" dirty="0" smtClean="0">
                <a:ln>
                  <a:noFill/>
                </a:ln>
                <a:solidFill>
                  <a:schemeClr val="accent4"/>
                </a:solidFill>
                <a:effectLst/>
                <a:uFillTx/>
                <a:latin typeface="Helvetica Neue"/>
                <a:ea typeface="Helvetica Neue"/>
                <a:cs typeface="Helvetica Neue"/>
                <a:sym typeface="Helvetica Neue"/>
              </a:rPr>
              <a:t>Patērētāju</a:t>
            </a:r>
            <a:r>
              <a:rPr kumimoji="0" lang="lv-LV" sz="3200" b="1" i="0" u="none" strike="noStrike" cap="none" spc="0" normalizeH="0" dirty="0" smtClean="0">
                <a:ln>
                  <a:noFill/>
                </a:ln>
                <a:solidFill>
                  <a:schemeClr val="accent4"/>
                </a:solidFill>
                <a:effectLst/>
                <a:uFillTx/>
                <a:latin typeface="Helvetica Neue"/>
                <a:ea typeface="Helvetica Neue"/>
                <a:cs typeface="Helvetica Neue"/>
                <a:sym typeface="Helvetica Neue"/>
              </a:rPr>
              <a:t> tiesību aizsardzības centrs (</a:t>
            </a:r>
            <a:r>
              <a:rPr kumimoji="0" lang="lv-LV" sz="3200" b="1" i="0" u="none" strike="noStrike" cap="none" spc="0" normalizeH="0" dirty="0" err="1" smtClean="0">
                <a:ln>
                  <a:noFill/>
                </a:ln>
                <a:solidFill>
                  <a:schemeClr val="accent4"/>
                </a:solidFill>
                <a:effectLst/>
                <a:uFillTx/>
                <a:latin typeface="Helvetica Neue"/>
                <a:ea typeface="Helvetica Neue"/>
                <a:cs typeface="Helvetica Neue"/>
                <a:sym typeface="Helvetica Neue"/>
              </a:rPr>
              <a:t>Nebanku</a:t>
            </a:r>
            <a:r>
              <a:rPr kumimoji="0" lang="lv-LV" sz="3200" b="1" i="0" u="none" strike="noStrike" cap="none" spc="0" normalizeH="0" dirty="0" smtClean="0">
                <a:ln>
                  <a:noFill/>
                </a:ln>
                <a:solidFill>
                  <a:schemeClr val="accent4"/>
                </a:solidFill>
                <a:effectLst/>
                <a:uFillTx/>
                <a:latin typeface="Helvetica Neue"/>
                <a:ea typeface="Helvetica Neue"/>
                <a:cs typeface="Helvetica Neue"/>
                <a:sym typeface="Helvetica Neue"/>
              </a:rPr>
              <a:t> kreditētāji un </a:t>
            </a:r>
            <a:r>
              <a:rPr kumimoji="0" lang="lv-LV" sz="3200" b="1" i="0" u="none" strike="noStrike" cap="none" spc="0" normalizeH="0" dirty="0" err="1" smtClean="0">
                <a:ln>
                  <a:noFill/>
                </a:ln>
                <a:solidFill>
                  <a:schemeClr val="accent4"/>
                </a:solidFill>
                <a:effectLst/>
                <a:uFillTx/>
                <a:latin typeface="Helvetica Neue"/>
                <a:ea typeface="Helvetica Neue"/>
                <a:cs typeface="Helvetica Neue"/>
                <a:sym typeface="Helvetica Neue"/>
              </a:rPr>
              <a:t>Ārpustiesas</a:t>
            </a:r>
            <a:r>
              <a:rPr kumimoji="0" lang="lv-LV" sz="3200" b="1" i="0" u="none" strike="noStrike" cap="none" spc="0" normalizeH="0" dirty="0" smtClean="0">
                <a:ln>
                  <a:noFill/>
                </a:ln>
                <a:solidFill>
                  <a:schemeClr val="accent4"/>
                </a:solidFill>
                <a:effectLst/>
                <a:uFillTx/>
                <a:latin typeface="Helvetica Neue"/>
                <a:ea typeface="Helvetica Neue"/>
                <a:cs typeface="Helvetica Neue"/>
                <a:sym typeface="Helvetica Neue"/>
              </a:rPr>
              <a:t> parādu atgūšanas pakalpojumu sniedzēji)</a:t>
            </a:r>
          </a:p>
          <a:p>
            <a:pPr marL="457200" indent="-457200" algn="l">
              <a:buFont typeface="Arial" panose="020B0604020202020204" pitchFamily="34" charset="0"/>
              <a:buChar char="•"/>
            </a:pPr>
            <a:r>
              <a:rPr lang="lv-LV" sz="3200" baseline="0" dirty="0" smtClean="0">
                <a:solidFill>
                  <a:schemeClr val="accent4"/>
                </a:solidFill>
              </a:rPr>
              <a:t>Zvērināti</a:t>
            </a:r>
            <a:r>
              <a:rPr lang="lv-LV" sz="3200" dirty="0" smtClean="0">
                <a:solidFill>
                  <a:schemeClr val="accent4"/>
                </a:solidFill>
              </a:rPr>
              <a:t> </a:t>
            </a:r>
            <a:r>
              <a:rPr lang="lv-LV" sz="3200" dirty="0" smtClean="0">
                <a:solidFill>
                  <a:schemeClr val="accent4"/>
                </a:solidFill>
              </a:rPr>
              <a:t>tiesu izpildītāji</a:t>
            </a:r>
            <a:endParaRPr kumimoji="0" lang="en-GB" sz="3200" b="1" i="0" u="none" strike="noStrike" cap="none" spc="0" normalizeH="0" baseline="0" dirty="0">
              <a:ln>
                <a:noFill/>
              </a:ln>
              <a:solidFill>
                <a:schemeClr val="accent4"/>
              </a:solidFill>
              <a:effectLst/>
              <a:uFillTx/>
              <a:sym typeface="Helvetica Neue"/>
            </a:endParaRPr>
          </a:p>
        </p:txBody>
      </p:sp>
    </p:spTree>
    <p:extLst>
      <p:ext uri="{BB962C8B-B14F-4D97-AF65-F5344CB8AC3E}">
        <p14:creationId xmlns:p14="http://schemas.microsoft.com/office/powerpoint/2010/main" val="121472668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6" y="1156864"/>
            <a:ext cx="14353870"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Kopējais iedzīvotāju parādsaistību apjoms un to veidi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 name="TextBox 1"/>
          <p:cNvSpPr txBox="1"/>
          <p:nvPr/>
        </p:nvSpPr>
        <p:spPr>
          <a:xfrm>
            <a:off x="878541" y="12046888"/>
            <a:ext cx="2212489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lv-LV" sz="3200" dirty="0" smtClean="0"/>
              <a:t>* </a:t>
            </a:r>
            <a:r>
              <a:rPr lang="en-GB" sz="2400" dirty="0" err="1" smtClean="0"/>
              <a:t>Šajā</a:t>
            </a:r>
            <a:r>
              <a:rPr lang="en-GB" sz="2400" dirty="0" smtClean="0"/>
              <a:t> </a:t>
            </a:r>
            <a:r>
              <a:rPr lang="en-GB" sz="2400" dirty="0" err="1"/>
              <a:t>novērtējumā</a:t>
            </a:r>
            <a:r>
              <a:rPr lang="en-GB" sz="2400" dirty="0"/>
              <a:t> </a:t>
            </a:r>
            <a:r>
              <a:rPr lang="en-GB" sz="2400" dirty="0" err="1"/>
              <a:t>nav</a:t>
            </a:r>
            <a:r>
              <a:rPr lang="en-GB" sz="2400" dirty="0"/>
              <a:t> </a:t>
            </a:r>
            <a:r>
              <a:rPr lang="en-GB" sz="2400" dirty="0" err="1"/>
              <a:t>ņemti</a:t>
            </a:r>
            <a:r>
              <a:rPr lang="en-GB" sz="2400" dirty="0"/>
              <a:t> </a:t>
            </a:r>
            <a:r>
              <a:rPr lang="en-GB" sz="2400" dirty="0" err="1"/>
              <a:t>vērā</a:t>
            </a:r>
            <a:r>
              <a:rPr lang="en-GB" sz="2400" dirty="0"/>
              <a:t> </a:t>
            </a:r>
            <a:r>
              <a:rPr lang="en-GB" sz="2400" dirty="0" err="1"/>
              <a:t>citi</a:t>
            </a:r>
            <a:r>
              <a:rPr lang="en-GB" sz="2400" dirty="0"/>
              <a:t> </a:t>
            </a:r>
            <a:r>
              <a:rPr lang="en-GB" sz="2400" dirty="0" err="1"/>
              <a:t>parādi</a:t>
            </a:r>
            <a:r>
              <a:rPr lang="en-GB" sz="2400" dirty="0"/>
              <a:t>, </a:t>
            </a:r>
            <a:r>
              <a:rPr lang="en-GB" sz="2400" dirty="0" err="1"/>
              <a:t>kuru</a:t>
            </a:r>
            <a:r>
              <a:rPr lang="en-GB" sz="2400" dirty="0"/>
              <a:t> </a:t>
            </a:r>
            <a:r>
              <a:rPr lang="en-GB" sz="2400" dirty="0" err="1"/>
              <a:t>apjoma</a:t>
            </a:r>
            <a:r>
              <a:rPr lang="en-GB" sz="2400" dirty="0"/>
              <a:t> </a:t>
            </a:r>
            <a:r>
              <a:rPr lang="en-GB" sz="2400" dirty="0" err="1"/>
              <a:t>novērtēšanai</a:t>
            </a:r>
            <a:r>
              <a:rPr lang="en-GB" sz="2400" dirty="0"/>
              <a:t> </a:t>
            </a:r>
            <a:r>
              <a:rPr lang="en-GB" sz="2400" dirty="0" err="1"/>
              <a:t>nav</a:t>
            </a:r>
            <a:r>
              <a:rPr lang="en-GB" sz="2400" dirty="0"/>
              <a:t> </a:t>
            </a:r>
            <a:r>
              <a:rPr lang="en-GB" sz="2400" dirty="0" err="1"/>
              <a:t>pietiekoši</a:t>
            </a:r>
            <a:r>
              <a:rPr lang="en-GB" sz="2400" dirty="0"/>
              <a:t> </a:t>
            </a:r>
            <a:r>
              <a:rPr lang="en-GB" sz="2400" dirty="0" err="1"/>
              <a:t>dati</a:t>
            </a:r>
            <a:r>
              <a:rPr lang="en-GB" sz="2400" dirty="0"/>
              <a:t>.</a:t>
            </a:r>
            <a:endParaRPr kumimoji="0" lang="en-GB" sz="2400" b="1" i="0" u="none" strike="noStrike" cap="none" spc="0" normalizeH="0" baseline="0" dirty="0">
              <a:ln>
                <a:noFill/>
              </a:ln>
              <a:solidFill>
                <a:schemeClr val="accent4"/>
              </a:solidFill>
              <a:effectLst/>
              <a:uFillTx/>
              <a:sym typeface="Helvetica Neue"/>
            </a:endParaRPr>
          </a:p>
        </p:txBody>
      </p:sp>
      <p:graphicFrame>
        <p:nvGraphicFramePr>
          <p:cNvPr id="6" name="Chart 5"/>
          <p:cNvGraphicFramePr/>
          <p:nvPr>
            <p:extLst>
              <p:ext uri="{D42A27DB-BD31-4B8C-83A1-F6EECF244321}">
                <p14:modId xmlns:p14="http://schemas.microsoft.com/office/powerpoint/2010/main" val="2323963980"/>
              </p:ext>
            </p:extLst>
          </p:nvPr>
        </p:nvGraphicFramePr>
        <p:xfrm>
          <a:off x="6042212" y="3299012"/>
          <a:ext cx="11815482" cy="853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870514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6" y="1156864"/>
            <a:ext cx="14353870"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smtClean="0"/>
              <a:t>Kopējais parādnieku skaits</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 name="TextBox 1"/>
          <p:cNvSpPr txBox="1"/>
          <p:nvPr/>
        </p:nvSpPr>
        <p:spPr>
          <a:xfrm>
            <a:off x="878541" y="12046888"/>
            <a:ext cx="2212489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lv-LV" sz="3200" dirty="0" smtClean="0"/>
              <a:t>* </a:t>
            </a:r>
            <a:r>
              <a:rPr lang="en-GB" sz="2400" dirty="0" err="1" smtClean="0"/>
              <a:t>Šajā</a:t>
            </a:r>
            <a:r>
              <a:rPr lang="en-GB" sz="2400" dirty="0" smtClean="0"/>
              <a:t> </a:t>
            </a:r>
            <a:r>
              <a:rPr lang="en-GB" sz="2400" dirty="0" err="1"/>
              <a:t>novērtējumā</a:t>
            </a:r>
            <a:r>
              <a:rPr lang="en-GB" sz="2400" dirty="0"/>
              <a:t> </a:t>
            </a:r>
            <a:r>
              <a:rPr lang="en-GB" sz="2400" dirty="0" err="1"/>
              <a:t>nav</a:t>
            </a:r>
            <a:r>
              <a:rPr lang="en-GB" sz="2400" dirty="0"/>
              <a:t> </a:t>
            </a:r>
            <a:r>
              <a:rPr lang="en-GB" sz="2400" dirty="0" err="1"/>
              <a:t>ņemti</a:t>
            </a:r>
            <a:r>
              <a:rPr lang="en-GB" sz="2400" dirty="0"/>
              <a:t> </a:t>
            </a:r>
            <a:r>
              <a:rPr lang="en-GB" sz="2400" dirty="0" err="1"/>
              <a:t>vērā</a:t>
            </a:r>
            <a:r>
              <a:rPr lang="en-GB" sz="2400" dirty="0"/>
              <a:t> </a:t>
            </a:r>
            <a:r>
              <a:rPr lang="en-GB" sz="2400" dirty="0" err="1"/>
              <a:t>citi</a:t>
            </a:r>
            <a:r>
              <a:rPr lang="en-GB" sz="2400" dirty="0"/>
              <a:t> </a:t>
            </a:r>
            <a:r>
              <a:rPr lang="en-GB" sz="2400" dirty="0" err="1"/>
              <a:t>parādi</a:t>
            </a:r>
            <a:r>
              <a:rPr lang="en-GB" sz="2400" dirty="0"/>
              <a:t>, </a:t>
            </a:r>
            <a:r>
              <a:rPr lang="en-GB" sz="2400" dirty="0" err="1"/>
              <a:t>kuru</a:t>
            </a:r>
            <a:r>
              <a:rPr lang="en-GB" sz="2400" dirty="0"/>
              <a:t> </a:t>
            </a:r>
            <a:r>
              <a:rPr lang="en-GB" sz="2400" dirty="0" err="1"/>
              <a:t>apjoma</a:t>
            </a:r>
            <a:r>
              <a:rPr lang="en-GB" sz="2400" dirty="0"/>
              <a:t> </a:t>
            </a:r>
            <a:r>
              <a:rPr lang="en-GB" sz="2400" dirty="0" err="1"/>
              <a:t>novērtēšanai</a:t>
            </a:r>
            <a:r>
              <a:rPr lang="en-GB" sz="2400" dirty="0"/>
              <a:t> </a:t>
            </a:r>
            <a:r>
              <a:rPr lang="en-GB" sz="2400" dirty="0" err="1"/>
              <a:t>nav</a:t>
            </a:r>
            <a:r>
              <a:rPr lang="en-GB" sz="2400" dirty="0"/>
              <a:t> </a:t>
            </a:r>
            <a:r>
              <a:rPr lang="en-GB" sz="2400" dirty="0" err="1"/>
              <a:t>pietiekoši</a:t>
            </a:r>
            <a:r>
              <a:rPr lang="en-GB" sz="2400" dirty="0"/>
              <a:t> </a:t>
            </a:r>
            <a:r>
              <a:rPr lang="en-GB" sz="2400" dirty="0" err="1"/>
              <a:t>dati</a:t>
            </a:r>
            <a:r>
              <a:rPr lang="en-GB" sz="2400" dirty="0"/>
              <a:t>.</a:t>
            </a:r>
            <a:endParaRPr kumimoji="0" lang="en-GB" sz="2400" b="1" i="0" u="none" strike="noStrike" cap="none" spc="0" normalizeH="0" baseline="0" dirty="0">
              <a:ln>
                <a:noFill/>
              </a:ln>
              <a:solidFill>
                <a:schemeClr val="accent4"/>
              </a:solidFill>
              <a:effectLst/>
              <a:uFillTx/>
              <a:sym typeface="Helvetica Neue"/>
            </a:endParaRPr>
          </a:p>
        </p:txBody>
      </p:sp>
      <p:graphicFrame>
        <p:nvGraphicFramePr>
          <p:cNvPr id="7" name="Chart 6"/>
          <p:cNvGraphicFramePr/>
          <p:nvPr>
            <p:extLst>
              <p:ext uri="{D42A27DB-BD31-4B8C-83A1-F6EECF244321}">
                <p14:modId xmlns:p14="http://schemas.microsoft.com/office/powerpoint/2010/main" val="2241200190"/>
              </p:ext>
            </p:extLst>
          </p:nvPr>
        </p:nvGraphicFramePr>
        <p:xfrm>
          <a:off x="6239435" y="3370729"/>
          <a:ext cx="11349318" cy="8498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209663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6" y="1156864"/>
            <a:ext cx="14353870"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smtClean="0"/>
              <a:t>Kopējais parādnieku skaits</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 name="TextBox 1"/>
          <p:cNvSpPr txBox="1"/>
          <p:nvPr/>
        </p:nvSpPr>
        <p:spPr>
          <a:xfrm>
            <a:off x="914400" y="11862222"/>
            <a:ext cx="22124894"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lnSpc>
                <a:spcPct val="150000"/>
              </a:lnSpc>
              <a:buFont typeface="Arial" panose="020B0604020202020204" pitchFamily="34" charset="0"/>
              <a:buChar char="•"/>
            </a:pPr>
            <a:r>
              <a:rPr lang="en-GB" sz="2000" dirty="0" err="1" smtClean="0">
                <a:latin typeface="Times New Roman" panose="02020603050405020304" pitchFamily="18" charset="0"/>
                <a:cs typeface="Times New Roman" panose="02020603050405020304" pitchFamily="18" charset="0"/>
              </a:rPr>
              <a:t>Šajā</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novērtējumā</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nav</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ņemti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vērā</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citi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parādi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kuru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apjoma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novērtēšanai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nav</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pietiekoši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dati</a:t>
            </a:r>
            <a:r>
              <a:rPr lang="en-GB" sz="2000" dirty="0" smtClean="0">
                <a:latin typeface="Times New Roman" panose="02020603050405020304" pitchFamily="18" charset="0"/>
                <a:cs typeface="Times New Roman" panose="02020603050405020304" pitchFamily="18" charset="0"/>
              </a:rPr>
              <a:t>.</a:t>
            </a:r>
            <a:endParaRPr lang="lv-LV" sz="2000" dirty="0" smtClean="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r>
              <a:rPr lang="lv-LV" sz="2000" dirty="0">
                <a:latin typeface="Times New Roman" panose="02020603050405020304" pitchFamily="18" charset="0"/>
                <a:cs typeface="Times New Roman" panose="02020603050405020304" pitchFamily="18" charset="0"/>
              </a:rPr>
              <a:t>*</a:t>
            </a:r>
            <a:r>
              <a:rPr lang="lv-LV" sz="2000" dirty="0" err="1">
                <a:latin typeface="Times New Roman" panose="02020603050405020304" pitchFamily="18" charset="0"/>
                <a:cs typeface="Times New Roman" panose="02020603050405020304" pitchFamily="18" charset="0"/>
              </a:rPr>
              <a:t>Nebanku</a:t>
            </a:r>
            <a:r>
              <a:rPr lang="lv-LV" sz="2000" dirty="0">
                <a:latin typeface="Times New Roman" panose="02020603050405020304" pitchFamily="18" charset="0"/>
                <a:cs typeface="Times New Roman" panose="02020603050405020304" pitchFamily="18" charset="0"/>
              </a:rPr>
              <a:t> kreditētāju kavēto kredītu īpatsvars uz 31.12.2018. </a:t>
            </a:r>
            <a:r>
              <a:rPr lang="lv-LV" sz="2000" dirty="0" smtClean="0">
                <a:latin typeface="Times New Roman" panose="02020603050405020304" pitchFamily="18" charset="0"/>
                <a:cs typeface="Times New Roman" panose="02020603050405020304" pitchFamily="18" charset="0"/>
              </a:rPr>
              <a:t>bija 12,61</a:t>
            </a:r>
            <a:r>
              <a:rPr lang="lv-LV" sz="2000" dirty="0">
                <a:latin typeface="Times New Roman" panose="02020603050405020304" pitchFamily="18" charset="0"/>
                <a:cs typeface="Times New Roman" panose="02020603050405020304" pitchFamily="18" charset="0"/>
              </a:rPr>
              <a:t>%. </a:t>
            </a:r>
            <a:r>
              <a:rPr lang="lv-LV" sz="2000" dirty="0" smtClean="0">
                <a:latin typeface="Times New Roman" panose="02020603050405020304" pitchFamily="18" charset="0"/>
                <a:cs typeface="Times New Roman" panose="02020603050405020304" pitchFamily="18" charset="0"/>
              </a:rPr>
              <a:t> Attiecīgi </a:t>
            </a:r>
            <a:r>
              <a:rPr lang="lv-LV" sz="2000" dirty="0">
                <a:latin typeface="Times New Roman" panose="02020603050405020304" pitchFamily="18" charset="0"/>
                <a:cs typeface="Times New Roman" panose="02020603050405020304" pitchFamily="18" charset="0"/>
              </a:rPr>
              <a:t>12,61% no 430 000.</a:t>
            </a:r>
            <a:endParaRPr lang="en-GB" sz="2000" dirty="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r>
              <a:rPr lang="lv-LV" sz="2000" dirty="0">
                <a:latin typeface="Times New Roman" panose="02020603050405020304" pitchFamily="18" charset="0"/>
                <a:cs typeface="Times New Roman" panose="02020603050405020304" pitchFamily="18" charset="0"/>
              </a:rPr>
              <a:t>**Uzturlīdzekļu parādniekiem tiek ņemts kopējais parādnieku skaits, lai gan daļa no tiem maksā atbilstoši noslēgtajām vienošanām</a:t>
            </a:r>
            <a:endParaRPr lang="en-GB" sz="2000" dirty="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endParaRPr kumimoji="0" lang="en-GB" sz="2000" b="1" i="0" u="none" strike="noStrike" cap="none" spc="0" normalizeH="0" baseline="0" dirty="0">
              <a:ln>
                <a:noFill/>
              </a:ln>
              <a:solidFill>
                <a:schemeClr val="accent4"/>
              </a:solidFill>
              <a:effectLst/>
              <a:uFillTx/>
              <a:latin typeface="Times New Roman" panose="02020603050405020304" pitchFamily="18" charset="0"/>
              <a:cs typeface="Times New Roman" panose="02020603050405020304" pitchFamily="18" charset="0"/>
              <a:sym typeface="Helvetica Neue"/>
            </a:endParaRPr>
          </a:p>
        </p:txBody>
      </p:sp>
      <p:graphicFrame>
        <p:nvGraphicFramePr>
          <p:cNvPr id="6" name="Chart 5"/>
          <p:cNvGraphicFramePr/>
          <p:nvPr>
            <p:extLst>
              <p:ext uri="{D42A27DB-BD31-4B8C-83A1-F6EECF244321}">
                <p14:modId xmlns:p14="http://schemas.microsoft.com/office/powerpoint/2010/main" val="1421879084"/>
              </p:ext>
            </p:extLst>
          </p:nvPr>
        </p:nvGraphicFramePr>
        <p:xfrm>
          <a:off x="6902824" y="3352800"/>
          <a:ext cx="9986682" cy="8694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632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6" y="1156864"/>
            <a:ext cx="14353870"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smtClean="0"/>
              <a:t>Kopējais parādnieku skaits</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2" name="TextBox 1"/>
          <p:cNvSpPr txBox="1"/>
          <p:nvPr/>
        </p:nvSpPr>
        <p:spPr>
          <a:xfrm>
            <a:off x="914400" y="11862222"/>
            <a:ext cx="22124894"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lnSpc>
                <a:spcPct val="150000"/>
              </a:lnSpc>
              <a:buFont typeface="Arial" panose="020B0604020202020204" pitchFamily="34" charset="0"/>
              <a:buChar char="•"/>
            </a:pPr>
            <a:r>
              <a:rPr lang="en-GB" sz="2000" dirty="0" err="1" smtClean="0">
                <a:latin typeface="Times New Roman" panose="02020603050405020304" pitchFamily="18" charset="0"/>
                <a:cs typeface="Times New Roman" panose="02020603050405020304" pitchFamily="18" charset="0"/>
              </a:rPr>
              <a:t>Šajā</a:t>
            </a:r>
            <a:r>
              <a:rPr lang="en-GB" sz="2000" dirty="0" smtClean="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novērtējumā</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nav</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ņemti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vērā</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citi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parādi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kuru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apjoma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novērtēšanai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nav</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pietiekoši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dati</a:t>
            </a:r>
            <a:r>
              <a:rPr lang="en-GB" sz="2000" dirty="0" smtClean="0">
                <a:latin typeface="Times New Roman" panose="02020603050405020304" pitchFamily="18" charset="0"/>
                <a:cs typeface="Times New Roman" panose="02020603050405020304" pitchFamily="18" charset="0"/>
              </a:rPr>
              <a:t>.</a:t>
            </a:r>
            <a:endParaRPr lang="lv-LV" sz="2000" dirty="0" smtClean="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r>
              <a:rPr lang="lv-LV" sz="2000" dirty="0">
                <a:latin typeface="Times New Roman" panose="02020603050405020304" pitchFamily="18" charset="0"/>
                <a:cs typeface="Times New Roman" panose="02020603050405020304" pitchFamily="18" charset="0"/>
              </a:rPr>
              <a:t>*</a:t>
            </a:r>
            <a:r>
              <a:rPr lang="lv-LV" sz="2000" dirty="0" err="1">
                <a:latin typeface="Times New Roman" panose="02020603050405020304" pitchFamily="18" charset="0"/>
                <a:cs typeface="Times New Roman" panose="02020603050405020304" pitchFamily="18" charset="0"/>
              </a:rPr>
              <a:t>Nebanku</a:t>
            </a:r>
            <a:r>
              <a:rPr lang="lv-LV" sz="2000" dirty="0">
                <a:latin typeface="Times New Roman" panose="02020603050405020304" pitchFamily="18" charset="0"/>
                <a:cs typeface="Times New Roman" panose="02020603050405020304" pitchFamily="18" charset="0"/>
              </a:rPr>
              <a:t> kreditētāju kavēto kredītu īpatsvars uz 31.12.2018. </a:t>
            </a:r>
            <a:r>
              <a:rPr lang="lv-LV" sz="2000" dirty="0" smtClean="0">
                <a:latin typeface="Times New Roman" panose="02020603050405020304" pitchFamily="18" charset="0"/>
                <a:cs typeface="Times New Roman" panose="02020603050405020304" pitchFamily="18" charset="0"/>
              </a:rPr>
              <a:t>bija 12,61</a:t>
            </a:r>
            <a:r>
              <a:rPr lang="lv-LV" sz="2000" dirty="0">
                <a:latin typeface="Times New Roman" panose="02020603050405020304" pitchFamily="18" charset="0"/>
                <a:cs typeface="Times New Roman" panose="02020603050405020304" pitchFamily="18" charset="0"/>
              </a:rPr>
              <a:t>%. </a:t>
            </a:r>
            <a:r>
              <a:rPr lang="lv-LV" sz="2000" dirty="0" smtClean="0">
                <a:latin typeface="Times New Roman" panose="02020603050405020304" pitchFamily="18" charset="0"/>
                <a:cs typeface="Times New Roman" panose="02020603050405020304" pitchFamily="18" charset="0"/>
              </a:rPr>
              <a:t> Attiecīgi </a:t>
            </a:r>
            <a:r>
              <a:rPr lang="lv-LV" sz="2000" dirty="0">
                <a:latin typeface="Times New Roman" panose="02020603050405020304" pitchFamily="18" charset="0"/>
                <a:cs typeface="Times New Roman" panose="02020603050405020304" pitchFamily="18" charset="0"/>
              </a:rPr>
              <a:t>12,61% no 430 000.</a:t>
            </a:r>
            <a:endParaRPr lang="en-GB" sz="2000" dirty="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r>
              <a:rPr lang="lv-LV" sz="2000" dirty="0">
                <a:latin typeface="Times New Roman" panose="02020603050405020304" pitchFamily="18" charset="0"/>
                <a:cs typeface="Times New Roman" panose="02020603050405020304" pitchFamily="18" charset="0"/>
              </a:rPr>
              <a:t>**Uzturlīdzekļu parādniekiem tiek ņemts kopējais parādnieku skaits, lai gan daļa no tiem maksā atbilstoši noslēgtajām vienošanām</a:t>
            </a:r>
            <a:endParaRPr lang="en-GB" sz="2000" dirty="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endParaRPr kumimoji="0" lang="en-GB" sz="2000" b="1" i="0" u="none" strike="noStrike" cap="none" spc="0" normalizeH="0" baseline="0" dirty="0">
              <a:ln>
                <a:noFill/>
              </a:ln>
              <a:solidFill>
                <a:schemeClr val="accent4"/>
              </a:solidFill>
              <a:effectLst/>
              <a:uFillTx/>
              <a:latin typeface="Times New Roman" panose="02020603050405020304" pitchFamily="18" charset="0"/>
              <a:cs typeface="Times New Roman" panose="02020603050405020304" pitchFamily="18" charset="0"/>
              <a:sym typeface="Helvetica Neue"/>
            </a:endParaRPr>
          </a:p>
        </p:txBody>
      </p:sp>
      <p:graphicFrame>
        <p:nvGraphicFramePr>
          <p:cNvPr id="6" name="Chart 5"/>
          <p:cNvGraphicFramePr/>
          <p:nvPr>
            <p:extLst/>
          </p:nvPr>
        </p:nvGraphicFramePr>
        <p:xfrm>
          <a:off x="6902824" y="3352800"/>
          <a:ext cx="9986682" cy="8694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683913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6" y="1156864"/>
            <a:ext cx="14353870"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Būtisku parādu apjomu veido «citi» parādi</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grpSp>
        <p:nvGrpSpPr>
          <p:cNvPr id="7" name="Group 6"/>
          <p:cNvGrpSpPr/>
          <p:nvPr/>
        </p:nvGrpSpPr>
        <p:grpSpPr>
          <a:xfrm>
            <a:off x="5326178" y="3459197"/>
            <a:ext cx="13178119" cy="9036425"/>
            <a:chOff x="-5142" y="-3555"/>
            <a:chExt cx="5932692" cy="3483936"/>
          </a:xfrm>
        </p:grpSpPr>
        <p:sp>
          <p:nvSpPr>
            <p:cNvPr id="8" name="Shape 29041"/>
            <p:cNvSpPr/>
            <p:nvPr/>
          </p:nvSpPr>
          <p:spPr>
            <a:xfrm>
              <a:off x="1257" y="254"/>
              <a:ext cx="5545202" cy="3391535"/>
            </a:xfrm>
            <a:custGeom>
              <a:avLst/>
              <a:gdLst/>
              <a:ahLst/>
              <a:cxnLst/>
              <a:rect l="0" t="0" r="0" b="0"/>
              <a:pathLst>
                <a:path w="5545202" h="3391535">
                  <a:moveTo>
                    <a:pt x="0" y="0"/>
                  </a:moveTo>
                  <a:lnTo>
                    <a:pt x="5545202" y="0"/>
                  </a:lnTo>
                  <a:lnTo>
                    <a:pt x="5545202" y="3391535"/>
                  </a:lnTo>
                  <a:lnTo>
                    <a:pt x="0" y="3391535"/>
                  </a:lnTo>
                  <a:lnTo>
                    <a:pt x="0" y="0"/>
                  </a:lnTo>
                </a:path>
              </a:pathLst>
            </a:custGeom>
            <a:solidFill>
              <a:srgbClr val="FF0000"/>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5400" b="0" i="0" u="none" strike="noStrike" kern="0" cap="none" spc="0" normalizeH="0" baseline="0" noProof="0">
                <a:ln>
                  <a:noFill/>
                </a:ln>
                <a:solidFill>
                  <a:sysClr val="windowText" lastClr="000000"/>
                </a:solidFill>
                <a:effectLst/>
                <a:uLnTx/>
                <a:uFillTx/>
              </a:endParaRPr>
            </a:p>
          </p:txBody>
        </p:sp>
        <p:sp>
          <p:nvSpPr>
            <p:cNvPr id="9" name="Rectangle 8"/>
            <p:cNvSpPr/>
            <p:nvPr/>
          </p:nvSpPr>
          <p:spPr>
            <a:xfrm>
              <a:off x="5546535" y="3256001"/>
              <a:ext cx="50673" cy="22438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Picture 9"/>
            <p:cNvPicPr/>
            <p:nvPr/>
          </p:nvPicPr>
          <p:blipFill>
            <a:blip r:embed="rId2"/>
            <a:stretch>
              <a:fillRect/>
            </a:stretch>
          </p:blipFill>
          <p:spPr>
            <a:xfrm>
              <a:off x="-5142" y="-3555"/>
              <a:ext cx="5550409" cy="3392424"/>
            </a:xfrm>
            <a:prstGeom prst="rect">
              <a:avLst/>
            </a:prstGeom>
          </p:spPr>
        </p:pic>
        <p:pic>
          <p:nvPicPr>
            <p:cNvPr id="11" name="Picture 10"/>
            <p:cNvPicPr/>
            <p:nvPr/>
          </p:nvPicPr>
          <p:blipFill>
            <a:blip r:embed="rId3"/>
            <a:stretch>
              <a:fillRect/>
            </a:stretch>
          </p:blipFill>
          <p:spPr>
            <a:xfrm>
              <a:off x="2257997" y="736092"/>
              <a:ext cx="3003042" cy="2306574"/>
            </a:xfrm>
            <a:prstGeom prst="rect">
              <a:avLst/>
            </a:prstGeom>
          </p:spPr>
        </p:pic>
        <p:sp>
          <p:nvSpPr>
            <p:cNvPr id="12" name="Rectangle 11"/>
            <p:cNvSpPr/>
            <p:nvPr/>
          </p:nvSpPr>
          <p:spPr>
            <a:xfrm>
              <a:off x="4217861" y="953009"/>
              <a:ext cx="385441"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11.85</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507543" y="953009"/>
              <a:ext cx="122643"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5332915" y="1878965"/>
              <a:ext cx="122643" cy="17135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ED7D31"/>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5043234" y="1878965"/>
              <a:ext cx="385441" cy="17135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ED7D31"/>
                  </a:solidFill>
                  <a:effectLst/>
                  <a:uLnTx/>
                  <a:uFillTx/>
                  <a:latin typeface="Calibri" panose="020F0502020204030204" pitchFamily="34" charset="0"/>
                  <a:ea typeface="Calibri" panose="020F0502020204030204" pitchFamily="34" charset="0"/>
                  <a:cs typeface="Calibri" panose="020F0502020204030204" pitchFamily="34" charset="0"/>
                </a:rPr>
                <a:t>31.01</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975034" y="2581276"/>
              <a:ext cx="122643" cy="17135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A5A5A5"/>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2685352" y="2581276"/>
              <a:ext cx="385441" cy="17135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A5A5A5"/>
                  </a:solidFill>
                  <a:effectLst/>
                  <a:uLnTx/>
                  <a:uFillTx/>
                  <a:latin typeface="Calibri" panose="020F0502020204030204" pitchFamily="34" charset="0"/>
                  <a:ea typeface="Calibri" panose="020F0502020204030204" pitchFamily="34" charset="0"/>
                  <a:cs typeface="Calibri" panose="020F0502020204030204" pitchFamily="34" charset="0"/>
                </a:rPr>
                <a:t>28.01</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2122107" y="1735202"/>
              <a:ext cx="300311"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FFC000"/>
                  </a:solidFill>
                  <a:effectLst/>
                  <a:uLnTx/>
                  <a:uFillTx/>
                  <a:latin typeface="Calibri" panose="020F0502020204030204" pitchFamily="34" charset="0"/>
                  <a:ea typeface="Calibri" panose="020F0502020204030204" pitchFamily="34" charset="0"/>
                  <a:cs typeface="Calibri" panose="020F0502020204030204" pitchFamily="34" charset="0"/>
                </a:rPr>
                <a:t>2.83</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2347780" y="1735202"/>
              <a:ext cx="122643"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FFC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2335842" y="1516254"/>
              <a:ext cx="122643"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5B9BD5"/>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2110169" y="1516254"/>
              <a:ext cx="300311"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5B9BD5"/>
                  </a:solidFill>
                  <a:effectLst/>
                  <a:uLnTx/>
                  <a:uFillTx/>
                  <a:latin typeface="Calibri" panose="020F0502020204030204" pitchFamily="34" charset="0"/>
                  <a:ea typeface="Calibri" panose="020F0502020204030204" pitchFamily="34" charset="0"/>
                  <a:cs typeface="Calibri" panose="020F0502020204030204" pitchFamily="34" charset="0"/>
                </a:rPr>
                <a:t>4.45</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2555299" y="1228853"/>
              <a:ext cx="122643"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70AD47"/>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2265617" y="1228853"/>
              <a:ext cx="385441"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70AD47"/>
                  </a:solidFill>
                  <a:effectLst/>
                  <a:uLnTx/>
                  <a:uFillTx/>
                  <a:latin typeface="Calibri" panose="020F0502020204030204" pitchFamily="34" charset="0"/>
                  <a:ea typeface="Calibri" panose="020F0502020204030204" pitchFamily="34" charset="0"/>
                  <a:cs typeface="Calibri" panose="020F0502020204030204" pitchFamily="34" charset="0"/>
                </a:rPr>
                <a:t>10.58</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3224080" y="939928"/>
              <a:ext cx="122643"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264478"/>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2934399" y="939928"/>
              <a:ext cx="385441" cy="17135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1" i="0" u="none" strike="noStrike" kern="0" cap="none" spc="0" normalizeH="0" baseline="0" noProof="0">
                  <a:ln>
                    <a:noFill/>
                  </a:ln>
                  <a:solidFill>
                    <a:srgbClr val="264478"/>
                  </a:solidFill>
                  <a:effectLst/>
                  <a:uLnTx/>
                  <a:uFillTx/>
                  <a:latin typeface="Calibri" panose="020F0502020204030204" pitchFamily="34" charset="0"/>
                  <a:ea typeface="Calibri" panose="020F0502020204030204" pitchFamily="34" charset="0"/>
                  <a:cs typeface="Calibri" panose="020F0502020204030204" pitchFamily="34" charset="0"/>
                </a:rPr>
                <a:t>11.27</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1129983" y="94019"/>
              <a:ext cx="4797567" cy="18475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3200" b="0" i="0" u="none" strike="noStrike" kern="0" cap="none" spc="0" normalizeH="0" baseline="0" noProof="0" dirty="0">
                  <a:ln>
                    <a:noFill/>
                  </a:ln>
                  <a:solidFill>
                    <a:srgbClr val="2F5597"/>
                  </a:solidFill>
                  <a:effectLst/>
                  <a:uLnTx/>
                  <a:uFillTx/>
                  <a:latin typeface="Calibri" panose="020F0502020204030204" pitchFamily="34" charset="0"/>
                  <a:ea typeface="Calibri" panose="020F0502020204030204" pitchFamily="34" charset="0"/>
                  <a:cs typeface="Times New Roman" panose="02020603050405020304" pitchFamily="18" charset="0"/>
                </a:rPr>
                <a:t>PARĀDA LIETU SKAITS NO KOPĒJĀ LIETU SKAITA </a:t>
              </a:r>
              <a:endParaRPr kumimoji="0" lang="en-GB"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2026348" y="269871"/>
              <a:ext cx="2415480" cy="184382"/>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800" b="0" i="0" u="none" strike="noStrike" kern="0" cap="none" spc="0" normalizeH="0" baseline="0" noProof="0" dirty="0">
                  <a:ln>
                    <a:noFill/>
                  </a:ln>
                  <a:solidFill>
                    <a:srgbClr val="2F5597"/>
                  </a:solidFill>
                  <a:effectLst/>
                  <a:uLnTx/>
                  <a:uFillTx/>
                  <a:latin typeface="Calibri" panose="020F0502020204030204" pitchFamily="34" charset="0"/>
                  <a:ea typeface="Calibri" panose="020F0502020204030204" pitchFamily="34" charset="0"/>
                  <a:cs typeface="Times New Roman" panose="02020603050405020304" pitchFamily="18" charset="0"/>
                </a:rPr>
                <a:t>DALĪJUMĀ PA NOZARĒM </a:t>
              </a:r>
              <a:endParaRPr kumimoji="0" lang="en-GB"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p:cNvPicPr/>
            <p:nvPr/>
          </p:nvPicPr>
          <p:blipFill>
            <a:blip r:embed="rId4"/>
            <a:stretch>
              <a:fillRect/>
            </a:stretch>
          </p:blipFill>
          <p:spPr>
            <a:xfrm>
              <a:off x="232600" y="655320"/>
              <a:ext cx="69342" cy="69342"/>
            </a:xfrm>
            <a:prstGeom prst="rect">
              <a:avLst/>
            </a:prstGeom>
          </p:spPr>
        </p:pic>
        <p:sp>
          <p:nvSpPr>
            <p:cNvPr id="29" name="Rectangle 28"/>
            <p:cNvSpPr/>
            <p:nvPr/>
          </p:nvSpPr>
          <p:spPr>
            <a:xfrm>
              <a:off x="326454" y="637540"/>
              <a:ext cx="882014"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Kredītiestādes</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9"/>
            <p:cNvPicPr/>
            <p:nvPr/>
          </p:nvPicPr>
          <p:blipFill>
            <a:blip r:embed="rId5"/>
            <a:stretch>
              <a:fillRect/>
            </a:stretch>
          </p:blipFill>
          <p:spPr>
            <a:xfrm>
              <a:off x="232600" y="1059181"/>
              <a:ext cx="69342" cy="70866"/>
            </a:xfrm>
            <a:prstGeom prst="rect">
              <a:avLst/>
            </a:prstGeom>
          </p:spPr>
        </p:pic>
        <p:sp>
          <p:nvSpPr>
            <p:cNvPr id="31" name="Rectangle 30"/>
            <p:cNvSpPr/>
            <p:nvPr/>
          </p:nvSpPr>
          <p:spPr>
            <a:xfrm>
              <a:off x="326454" y="1041781"/>
              <a:ext cx="1312836"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Nebanku kreditēšana</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31"/>
            <p:cNvPicPr/>
            <p:nvPr/>
          </p:nvPicPr>
          <p:blipFill>
            <a:blip r:embed="rId6"/>
            <a:stretch>
              <a:fillRect/>
            </a:stretch>
          </p:blipFill>
          <p:spPr>
            <a:xfrm>
              <a:off x="232600" y="1463041"/>
              <a:ext cx="69342" cy="70866"/>
            </a:xfrm>
            <a:prstGeom prst="rect">
              <a:avLst/>
            </a:prstGeom>
          </p:spPr>
        </p:pic>
        <p:sp>
          <p:nvSpPr>
            <p:cNvPr id="33" name="Rectangle 32"/>
            <p:cNvSpPr/>
            <p:nvPr/>
          </p:nvSpPr>
          <p:spPr>
            <a:xfrm>
              <a:off x="326454" y="1445896"/>
              <a:ext cx="1188029"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Elektroniskie sakari</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326454" y="1585468"/>
              <a:ext cx="46062"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230262" y="1585468"/>
              <a:ext cx="1743506"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dirty="0" err="1">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telekomunikācijas</a:t>
              </a:r>
              <a:r>
                <a:rPr kumimoji="0" lang="en-GB" sz="2400" b="0" i="0" u="none" strike="noStrike" kern="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 internets</a:t>
              </a:r>
              <a:endParaRPr kumimoji="0" lang="en-GB"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1673022" y="1585468"/>
              <a:ext cx="46062"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36"/>
            <p:cNvPicPr/>
            <p:nvPr/>
          </p:nvPicPr>
          <p:blipFill>
            <a:blip r:embed="rId7"/>
            <a:stretch>
              <a:fillRect/>
            </a:stretch>
          </p:blipFill>
          <p:spPr>
            <a:xfrm>
              <a:off x="232600" y="1868424"/>
              <a:ext cx="69342" cy="69342"/>
            </a:xfrm>
            <a:prstGeom prst="rect">
              <a:avLst/>
            </a:prstGeom>
          </p:spPr>
        </p:pic>
        <p:sp>
          <p:nvSpPr>
            <p:cNvPr id="38" name="Rectangle 37"/>
            <p:cNvSpPr/>
            <p:nvPr/>
          </p:nvSpPr>
          <p:spPr>
            <a:xfrm>
              <a:off x="326454" y="1850009"/>
              <a:ext cx="2032798"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Nekustamā īpašuma uzturēšanas</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p:cNvSpPr/>
            <p:nvPr/>
          </p:nvSpPr>
          <p:spPr>
            <a:xfrm>
              <a:off x="326454" y="1989709"/>
              <a:ext cx="2032038"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izdevumi (komunālie maksājumi)</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0" name="Picture 39"/>
            <p:cNvPicPr/>
            <p:nvPr/>
          </p:nvPicPr>
          <p:blipFill>
            <a:blip r:embed="rId8"/>
            <a:stretch>
              <a:fillRect/>
            </a:stretch>
          </p:blipFill>
          <p:spPr>
            <a:xfrm>
              <a:off x="232600" y="2272285"/>
              <a:ext cx="69342" cy="69342"/>
            </a:xfrm>
            <a:prstGeom prst="rect">
              <a:avLst/>
            </a:prstGeom>
          </p:spPr>
        </p:pic>
        <p:sp>
          <p:nvSpPr>
            <p:cNvPr id="41" name="Rectangle 40"/>
            <p:cNvSpPr/>
            <p:nvPr/>
          </p:nvSpPr>
          <p:spPr>
            <a:xfrm>
              <a:off x="326454" y="2254251"/>
              <a:ext cx="1426851"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Medicīnas pakalpojumi</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2" name="Picture 41"/>
            <p:cNvPicPr/>
            <p:nvPr/>
          </p:nvPicPr>
          <p:blipFill>
            <a:blip r:embed="rId9"/>
            <a:stretch>
              <a:fillRect/>
            </a:stretch>
          </p:blipFill>
          <p:spPr>
            <a:xfrm>
              <a:off x="232600" y="2676145"/>
              <a:ext cx="69342" cy="69342"/>
            </a:xfrm>
            <a:prstGeom prst="rect">
              <a:avLst/>
            </a:prstGeom>
          </p:spPr>
        </p:pic>
        <p:sp>
          <p:nvSpPr>
            <p:cNvPr id="43" name="Rectangle 42"/>
            <p:cNvSpPr/>
            <p:nvPr/>
          </p:nvSpPr>
          <p:spPr>
            <a:xfrm>
              <a:off x="326454" y="2658110"/>
              <a:ext cx="912570"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Autostāvvietas</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4" name="Picture 43"/>
            <p:cNvPicPr/>
            <p:nvPr/>
          </p:nvPicPr>
          <p:blipFill>
            <a:blip r:embed="rId10"/>
            <a:stretch>
              <a:fillRect/>
            </a:stretch>
          </p:blipFill>
          <p:spPr>
            <a:xfrm>
              <a:off x="232600" y="3080004"/>
              <a:ext cx="69342" cy="69342"/>
            </a:xfrm>
            <a:prstGeom prst="rect">
              <a:avLst/>
            </a:prstGeom>
          </p:spPr>
        </p:pic>
        <p:sp>
          <p:nvSpPr>
            <p:cNvPr id="45" name="Rectangle 44"/>
            <p:cNvSpPr/>
            <p:nvPr/>
          </p:nvSpPr>
          <p:spPr>
            <a:xfrm>
              <a:off x="326454" y="3062224"/>
              <a:ext cx="1730736" cy="154840"/>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rPr>
                <a:t>Citas preces un pakalpojumi</a:t>
              </a:r>
              <a:endParaRPr kumimoji="0" lang="en-GB" sz="36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p:cNvSpPr txBox="1"/>
          <p:nvPr/>
        </p:nvSpPr>
        <p:spPr>
          <a:xfrm>
            <a:off x="3406588" y="12797377"/>
            <a:ext cx="15813741"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lv-LV" sz="3000" b="1" i="0" u="none" strike="noStrike" cap="none" spc="0" normalizeH="0" baseline="0" dirty="0" smtClean="0">
                <a:ln>
                  <a:noFill/>
                </a:ln>
                <a:solidFill>
                  <a:srgbClr val="FFFFFF"/>
                </a:solidFill>
                <a:effectLst/>
                <a:uFillTx/>
                <a:latin typeface="Helvetica Neue"/>
                <a:ea typeface="Helvetica Neue"/>
                <a:cs typeface="Helvetica Neue"/>
                <a:sym typeface="Helvetica Neue"/>
              </a:rPr>
              <a:t>Avots: PTAC informācija par </a:t>
            </a:r>
            <a:r>
              <a:rPr kumimoji="0" lang="lv-LV" sz="3000" b="1" i="0" u="none" strike="noStrike" cap="none" spc="0" normalizeH="0" baseline="0" dirty="0" err="1" smtClean="0">
                <a:ln>
                  <a:noFill/>
                </a:ln>
                <a:solidFill>
                  <a:srgbClr val="FFFFFF"/>
                </a:solidFill>
                <a:effectLst/>
                <a:uFillTx/>
                <a:latin typeface="Helvetica Neue"/>
                <a:ea typeface="Helvetica Neue"/>
                <a:cs typeface="Helvetica Neue"/>
                <a:sym typeface="Helvetica Neue"/>
              </a:rPr>
              <a:t>Ārpustiesas</a:t>
            </a:r>
            <a:r>
              <a:rPr kumimoji="0" lang="lv-LV" sz="3000" b="1" i="0" u="none" strike="noStrike" cap="none" spc="0" normalizeH="0" baseline="0" dirty="0" smtClean="0">
                <a:ln>
                  <a:noFill/>
                </a:ln>
                <a:solidFill>
                  <a:srgbClr val="FFFFFF"/>
                </a:solidFill>
                <a:effectLst/>
                <a:uFillTx/>
                <a:latin typeface="Helvetica Neue"/>
                <a:ea typeface="Helvetica Neue"/>
                <a:cs typeface="Helvetica Neue"/>
                <a:sym typeface="Helvetica Neue"/>
              </a:rPr>
              <a:t> parādu piedziņas pakalpojumu sniedzējiem</a:t>
            </a:r>
            <a:endParaRPr kumimoji="0" lang="en-GB" sz="30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87086440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search 2 | 15.10.2018 (launched)"/>
          <p:cNvSpPr txBox="1"/>
          <p:nvPr/>
        </p:nvSpPr>
        <p:spPr>
          <a:xfrm>
            <a:off x="688906" y="1156864"/>
            <a:ext cx="14353870"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4500"/>
              </a:spcBef>
              <a:defRPr sz="3800" b="0">
                <a:latin typeface="Helvetica"/>
                <a:ea typeface="Helvetica"/>
                <a:cs typeface="Helvetica"/>
                <a:sym typeface="Helvetica"/>
              </a:defRPr>
            </a:pPr>
            <a:r>
              <a:rPr lang="lv-LV" sz="4400" dirty="0" smtClean="0"/>
              <a:t>Parādu piedziņas iespējas</a:t>
            </a:r>
            <a:endParaRPr sz="4400" dirty="0"/>
          </a:p>
        </p:txBody>
      </p:sp>
      <p:sp>
        <p:nvSpPr>
          <p:cNvPr id="263" name="Line"/>
          <p:cNvSpPr/>
          <p:nvPr/>
        </p:nvSpPr>
        <p:spPr>
          <a:xfrm flipH="1" flipV="1">
            <a:off x="688905" y="3157442"/>
            <a:ext cx="23006190" cy="1"/>
          </a:xfrm>
          <a:prstGeom prst="line">
            <a:avLst/>
          </a:prstGeom>
          <a:ln w="50800">
            <a:solidFill>
              <a:srgbClr val="53585F"/>
            </a:solidFill>
            <a:miter lim="400000"/>
          </a:ln>
        </p:spPr>
        <p:txBody>
          <a:bodyPr lIns="50800" tIns="50800" rIns="50800" bIns="50800" anchor="ctr"/>
          <a:lstStyle/>
          <a:p>
            <a:pPr>
              <a:defRPr sz="3600" b="0">
                <a:latin typeface="Helvetica Light"/>
                <a:ea typeface="Helvetica Light"/>
                <a:cs typeface="Helvetica Light"/>
                <a:sym typeface="Helvetica Light"/>
              </a:defRPr>
            </a:pPr>
            <a:endParaRPr/>
          </a:p>
        </p:txBody>
      </p:sp>
      <p:sp>
        <p:nvSpPr>
          <p:cNvPr id="3" name="TextBox 2"/>
          <p:cNvSpPr txBox="1"/>
          <p:nvPr/>
        </p:nvSpPr>
        <p:spPr>
          <a:xfrm>
            <a:off x="3110753" y="4362931"/>
            <a:ext cx="690282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lv-LV" sz="3200" b="1" i="0" u="none" strike="noStrike" cap="none" spc="0" normalizeH="0" baseline="0" dirty="0" smtClean="0">
                <a:ln>
                  <a:noFill/>
                </a:ln>
                <a:solidFill>
                  <a:srgbClr val="FFFFFF"/>
                </a:solidFill>
                <a:effectLst/>
                <a:uFillTx/>
                <a:latin typeface="Helvetica Neue"/>
                <a:ea typeface="Helvetica Neue"/>
                <a:cs typeface="Helvetica Neue"/>
                <a:sym typeface="Helvetica Neue"/>
              </a:rPr>
              <a:t>Valsts iestādes</a:t>
            </a:r>
            <a:endParaRPr kumimoji="0" lang="en-GB"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4" name="TextBox 3"/>
          <p:cNvSpPr txBox="1"/>
          <p:nvPr/>
        </p:nvSpPr>
        <p:spPr>
          <a:xfrm>
            <a:off x="14370422" y="4592936"/>
            <a:ext cx="760207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lv-LV" sz="3200" b="1" i="0" u="none" strike="noStrike" cap="none" spc="0" normalizeH="0" baseline="0" dirty="0" smtClean="0">
                <a:ln>
                  <a:noFill/>
                </a:ln>
                <a:solidFill>
                  <a:srgbClr val="FFFFFF"/>
                </a:solidFill>
                <a:effectLst/>
                <a:uFillTx/>
                <a:latin typeface="Helvetica Neue"/>
                <a:ea typeface="Helvetica Neue"/>
                <a:cs typeface="Helvetica Neue"/>
                <a:sym typeface="Helvetica Neue"/>
              </a:rPr>
              <a:t>Komersanti</a:t>
            </a:r>
            <a:endParaRPr kumimoji="0" lang="en-GB"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5" name="TextBox 4"/>
          <p:cNvSpPr txBox="1"/>
          <p:nvPr/>
        </p:nvSpPr>
        <p:spPr>
          <a:xfrm>
            <a:off x="4356847" y="7501777"/>
            <a:ext cx="444649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lv-LV" sz="3200" b="1" i="0" u="none" strike="noStrike" cap="none" spc="0" normalizeH="0" baseline="0" dirty="0" smtClean="0">
                <a:ln>
                  <a:noFill/>
                </a:ln>
                <a:solidFill>
                  <a:srgbClr val="FFFFFF"/>
                </a:solidFill>
                <a:effectLst/>
                <a:uFillTx/>
                <a:latin typeface="Helvetica Neue"/>
                <a:ea typeface="Helvetica Neue"/>
                <a:cs typeface="Helvetica Neue"/>
                <a:sym typeface="Helvetica Neue"/>
              </a:rPr>
              <a:t>Piedzen pašas</a:t>
            </a:r>
            <a:endParaRPr kumimoji="0" lang="en-GB"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7" name="TextBox 6"/>
          <p:cNvSpPr txBox="1"/>
          <p:nvPr/>
        </p:nvSpPr>
        <p:spPr>
          <a:xfrm>
            <a:off x="15473082" y="7156945"/>
            <a:ext cx="5396753"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lv-LV" sz="3200" b="1" i="0" u="none" strike="noStrike" cap="none" spc="0" normalizeH="0" baseline="0" dirty="0" err="1" smtClean="0">
                <a:ln>
                  <a:noFill/>
                </a:ln>
                <a:solidFill>
                  <a:srgbClr val="FFFFFF"/>
                </a:solidFill>
                <a:effectLst/>
                <a:uFillTx/>
                <a:latin typeface="Helvetica Neue"/>
                <a:ea typeface="Helvetica Neue"/>
                <a:cs typeface="Helvetica Neue"/>
                <a:sym typeface="Helvetica Neue"/>
              </a:rPr>
              <a:t>Ārpustiesas</a:t>
            </a:r>
            <a:r>
              <a:rPr kumimoji="0" lang="lv-LV" sz="3200" b="1" i="0" u="none" strike="noStrike" cap="none" spc="0" normalizeH="0" baseline="0" dirty="0" smtClean="0">
                <a:ln>
                  <a:noFill/>
                </a:ln>
                <a:solidFill>
                  <a:srgbClr val="FFFFFF"/>
                </a:solidFill>
                <a:effectLst/>
                <a:uFillTx/>
                <a:latin typeface="Helvetica Neue"/>
                <a:ea typeface="Helvetica Neue"/>
                <a:cs typeface="Helvetica Neue"/>
                <a:sym typeface="Helvetica Neue"/>
              </a:rPr>
              <a:t> piedziņas pakalpojumi</a:t>
            </a:r>
            <a:endParaRPr kumimoji="0" lang="en-GB"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8" name="TextBox 7"/>
          <p:cNvSpPr txBox="1"/>
          <p:nvPr/>
        </p:nvSpPr>
        <p:spPr>
          <a:xfrm>
            <a:off x="9484659" y="10164294"/>
            <a:ext cx="577327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lv-LV" sz="3200" b="1" i="0" u="none" strike="noStrike" cap="none" spc="0" normalizeH="0" baseline="0" dirty="0" smtClean="0">
                <a:ln>
                  <a:noFill/>
                </a:ln>
                <a:solidFill>
                  <a:srgbClr val="FFFFFF"/>
                </a:solidFill>
                <a:effectLst/>
                <a:uFillTx/>
                <a:latin typeface="Helvetica Neue"/>
                <a:ea typeface="Helvetica Neue"/>
                <a:cs typeface="Helvetica Neue"/>
                <a:sym typeface="Helvetica Neue"/>
              </a:rPr>
              <a:t>Zvērināti tiesu izpildītāji</a:t>
            </a:r>
            <a:endParaRPr kumimoji="0" lang="en-GB"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9" name="Down Arrow 8"/>
          <p:cNvSpPr/>
          <p:nvPr/>
        </p:nvSpPr>
        <p:spPr>
          <a:xfrm>
            <a:off x="5889812" y="5414682"/>
            <a:ext cx="887506" cy="1773040"/>
          </a:xfrm>
          <a:prstGeom prst="downArrow">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Down Arrow 11"/>
          <p:cNvSpPr/>
          <p:nvPr/>
        </p:nvSpPr>
        <p:spPr>
          <a:xfrm>
            <a:off x="17534965" y="5293632"/>
            <a:ext cx="932327" cy="1773040"/>
          </a:xfrm>
          <a:prstGeom prst="downArrow">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Down Arrow 12"/>
          <p:cNvSpPr/>
          <p:nvPr/>
        </p:nvSpPr>
        <p:spPr>
          <a:xfrm rot="18741589">
            <a:off x="8578262" y="8187110"/>
            <a:ext cx="932305" cy="1773040"/>
          </a:xfrm>
          <a:prstGeom prst="downArrow">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Down Arrow 13"/>
          <p:cNvSpPr/>
          <p:nvPr/>
        </p:nvSpPr>
        <p:spPr>
          <a:xfrm rot="2942204">
            <a:off x="15776963" y="8151862"/>
            <a:ext cx="873362" cy="1773040"/>
          </a:xfrm>
          <a:prstGeom prst="downArrow">
            <a:avLst/>
          </a:prstGeom>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65047628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17983</TotalTime>
  <Words>1504</Words>
  <Application>Microsoft Office PowerPoint</Application>
  <PresentationFormat>Custom</PresentationFormat>
  <Paragraphs>215</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Georgia</vt:lpstr>
      <vt:lpstr>Helvetica</vt:lpstr>
      <vt:lpstr>Helvetica Light</vt:lpstr>
      <vt:lpstr>Helvetica Neue</vt:lpstr>
      <vt:lpstr>Helvetica Neue Light</vt:lpstr>
      <vt:lpstr>Helvetica Neue Medium</vt:lpstr>
      <vt:lpstr>Times New Roman</vt:lpstr>
      <vt:lpstr>Verdana</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Lafēra līkne</vt:lpstr>
      <vt:lpstr>Bezdarba/aplokšnu algu slazds</vt:lpstr>
      <vt:lpstr>Paldies!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Stinka, Juris</dc:creator>
  <cp:lastModifiedBy>Stinka, Juris</cp:lastModifiedBy>
  <cp:revision>164</cp:revision>
  <dcterms:modified xsi:type="dcterms:W3CDTF">2019-11-26T11:27:34Z</dcterms:modified>
</cp:coreProperties>
</file>