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68" r:id="rId5"/>
    <p:sldId id="273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2DB1E-910B-4AEC-92C1-45629F8FCEAB}" v="17" dt="2023-06-27T08:32:0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B69EB-76BD-445F-B016-42182C691909}" type="doc">
      <dgm:prSet loTypeId="urn:microsoft.com/office/officeart/2005/8/layout/b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E6782DA-C0DB-4C1F-8CE6-726D2FE1DE59}">
      <dgm:prSet phldrT="[Text]"/>
      <dgm:spPr/>
      <dgm:t>
        <a:bodyPr/>
        <a:lstStyle/>
        <a:p>
          <a:r>
            <a:rPr lang="lv-LV" dirty="0"/>
            <a:t>Legāli pārdotās cigaretes</a:t>
          </a:r>
          <a:endParaRPr lang="en-GB" dirty="0"/>
        </a:p>
      </dgm:t>
    </dgm:pt>
    <dgm:pt modelId="{8F8E12EE-7571-49FF-91E0-7DC5A4E87B29}" type="parTrans" cxnId="{73F32E41-C6C1-40DE-A92E-34D6797B00A7}">
      <dgm:prSet/>
      <dgm:spPr/>
      <dgm:t>
        <a:bodyPr/>
        <a:lstStyle/>
        <a:p>
          <a:endParaRPr lang="en-GB"/>
        </a:p>
      </dgm:t>
    </dgm:pt>
    <dgm:pt modelId="{EE538044-ABA2-44AE-9E0C-7AC1818A6F6D}" type="sibTrans" cxnId="{73F32E41-C6C1-40DE-A92E-34D6797B00A7}">
      <dgm:prSet/>
      <dgm:spPr/>
      <dgm:t>
        <a:bodyPr/>
        <a:lstStyle/>
        <a:p>
          <a:endParaRPr lang="en-GB"/>
        </a:p>
      </dgm:t>
    </dgm:pt>
    <dgm:pt modelId="{EFDCFFBF-88B2-4D0E-81B9-FCC199F394E0}">
      <dgm:prSet phldrT="[Text]"/>
      <dgm:spPr/>
      <dgm:t>
        <a:bodyPr/>
        <a:lstStyle/>
        <a:p>
          <a:r>
            <a:rPr lang="lv-LV" dirty="0"/>
            <a:t> - no valsts izvestās</a:t>
          </a:r>
          <a:endParaRPr lang="en-GB" dirty="0"/>
        </a:p>
      </dgm:t>
    </dgm:pt>
    <dgm:pt modelId="{C0E4AFE6-7AE6-4A1D-8FC3-401F0A09E8CA}" type="parTrans" cxnId="{49A5FE7E-8AA3-4EE6-843E-04E4843AF868}">
      <dgm:prSet/>
      <dgm:spPr/>
      <dgm:t>
        <a:bodyPr/>
        <a:lstStyle/>
        <a:p>
          <a:endParaRPr lang="en-GB"/>
        </a:p>
      </dgm:t>
    </dgm:pt>
    <dgm:pt modelId="{137573BD-284D-48B8-8C49-7255FB3E5B7A}" type="sibTrans" cxnId="{49A5FE7E-8AA3-4EE6-843E-04E4843AF868}">
      <dgm:prSet/>
      <dgm:spPr/>
      <dgm:t>
        <a:bodyPr/>
        <a:lstStyle/>
        <a:p>
          <a:endParaRPr lang="en-GB"/>
        </a:p>
      </dgm:t>
    </dgm:pt>
    <dgm:pt modelId="{D642ECA7-4F76-4D5B-BAE9-CE61C18ED275}">
      <dgm:prSet phldrT="[Text]"/>
      <dgm:spPr/>
      <dgm:t>
        <a:bodyPr/>
        <a:lstStyle/>
        <a:p>
          <a:r>
            <a:rPr lang="lv-LV" dirty="0"/>
            <a:t> = legāli patērētās cigaretes</a:t>
          </a:r>
          <a:endParaRPr lang="en-GB" dirty="0"/>
        </a:p>
      </dgm:t>
    </dgm:pt>
    <dgm:pt modelId="{8DED5F12-68B8-435C-B3B8-A24034D58389}" type="parTrans" cxnId="{D1EBC488-4245-4BF1-8B70-2950934327AC}">
      <dgm:prSet/>
      <dgm:spPr/>
      <dgm:t>
        <a:bodyPr/>
        <a:lstStyle/>
        <a:p>
          <a:endParaRPr lang="en-GB"/>
        </a:p>
      </dgm:t>
    </dgm:pt>
    <dgm:pt modelId="{72D20647-E319-4FAF-B4E3-6CF5F97D7963}" type="sibTrans" cxnId="{D1EBC488-4245-4BF1-8B70-2950934327AC}">
      <dgm:prSet/>
      <dgm:spPr/>
      <dgm:t>
        <a:bodyPr/>
        <a:lstStyle/>
        <a:p>
          <a:endParaRPr lang="en-GB"/>
        </a:p>
      </dgm:t>
    </dgm:pt>
    <dgm:pt modelId="{5680DC53-887D-4B2E-9588-0B1A74C131E1}">
      <dgm:prSet phldrT="[Text]"/>
      <dgm:spPr/>
      <dgm:t>
        <a:bodyPr/>
        <a:lstStyle/>
        <a:p>
          <a:r>
            <a:rPr lang="lv-LV" dirty="0"/>
            <a:t>+ no citām valstīm legāli ievestās cigaretes</a:t>
          </a:r>
          <a:endParaRPr lang="en-GB" dirty="0"/>
        </a:p>
      </dgm:t>
    </dgm:pt>
    <dgm:pt modelId="{59026C32-B8DA-420A-A215-03A5360FDFE4}" type="parTrans" cxnId="{776A0EB3-4FF7-4610-B4FE-D6BBA631BBE9}">
      <dgm:prSet/>
      <dgm:spPr/>
      <dgm:t>
        <a:bodyPr/>
        <a:lstStyle/>
        <a:p>
          <a:endParaRPr lang="en-GB"/>
        </a:p>
      </dgm:t>
    </dgm:pt>
    <dgm:pt modelId="{484DFD03-AD9F-4009-87CC-A3E4AB994188}" type="sibTrans" cxnId="{776A0EB3-4FF7-4610-B4FE-D6BBA631BBE9}">
      <dgm:prSet/>
      <dgm:spPr/>
      <dgm:t>
        <a:bodyPr/>
        <a:lstStyle/>
        <a:p>
          <a:endParaRPr lang="en-GB"/>
        </a:p>
      </dgm:t>
    </dgm:pt>
    <dgm:pt modelId="{A0193557-BB1F-42FF-9C55-0C1F657D781E}">
      <dgm:prSet phldrT="[Text]"/>
      <dgm:spPr/>
      <dgm:t>
        <a:bodyPr/>
        <a:lstStyle/>
        <a:p>
          <a:r>
            <a:rPr lang="lv-LV" dirty="0"/>
            <a:t>+ kontrabandas un viltotās cigaretes</a:t>
          </a:r>
          <a:endParaRPr lang="en-GB" dirty="0"/>
        </a:p>
      </dgm:t>
    </dgm:pt>
    <dgm:pt modelId="{586F28B5-866A-4182-B891-D83C7F805CE5}" type="parTrans" cxnId="{515D6227-4B3A-476A-B6F8-322F5D10D363}">
      <dgm:prSet/>
      <dgm:spPr/>
      <dgm:t>
        <a:bodyPr/>
        <a:lstStyle/>
        <a:p>
          <a:endParaRPr lang="en-GB"/>
        </a:p>
      </dgm:t>
    </dgm:pt>
    <dgm:pt modelId="{AD586259-C3D1-4B82-8FBA-FEB7D9015977}" type="sibTrans" cxnId="{515D6227-4B3A-476A-B6F8-322F5D10D363}">
      <dgm:prSet/>
      <dgm:spPr/>
      <dgm:t>
        <a:bodyPr/>
        <a:lstStyle/>
        <a:p>
          <a:endParaRPr lang="en-GB"/>
        </a:p>
      </dgm:t>
    </dgm:pt>
    <dgm:pt modelId="{5571D94C-9F73-460A-B6CD-E96326042977}">
      <dgm:prSet phldrT="[Text]"/>
      <dgm:spPr/>
      <dgm:t>
        <a:bodyPr/>
        <a:lstStyle/>
        <a:p>
          <a:r>
            <a:rPr lang="lv-LV" dirty="0"/>
            <a:t>= kopējais cigarešu patēriņš valstī</a:t>
          </a:r>
          <a:endParaRPr lang="en-GB" dirty="0"/>
        </a:p>
      </dgm:t>
    </dgm:pt>
    <dgm:pt modelId="{C7E09E97-7E4A-4284-A56C-2D749863CC09}" type="parTrans" cxnId="{0A1D8D23-7F98-4FDA-91B4-19E34C1BDE4F}">
      <dgm:prSet/>
      <dgm:spPr/>
      <dgm:t>
        <a:bodyPr/>
        <a:lstStyle/>
        <a:p>
          <a:endParaRPr lang="en-GB"/>
        </a:p>
      </dgm:t>
    </dgm:pt>
    <dgm:pt modelId="{32BB3FF1-411A-4BE8-A7E4-A909A83283B1}" type="sibTrans" cxnId="{0A1D8D23-7F98-4FDA-91B4-19E34C1BDE4F}">
      <dgm:prSet/>
      <dgm:spPr/>
      <dgm:t>
        <a:bodyPr/>
        <a:lstStyle/>
        <a:p>
          <a:endParaRPr lang="en-GB"/>
        </a:p>
      </dgm:t>
    </dgm:pt>
    <dgm:pt modelId="{6C65FC26-2B0E-4F25-A73E-B0B0C8EBC508}" type="pres">
      <dgm:prSet presAssocID="{DFDB69EB-76BD-445F-B016-42182C691909}" presName="Name0" presStyleCnt="0">
        <dgm:presLayoutVars>
          <dgm:dir/>
          <dgm:resizeHandles val="exact"/>
        </dgm:presLayoutVars>
      </dgm:prSet>
      <dgm:spPr/>
    </dgm:pt>
    <dgm:pt modelId="{87955933-E226-4320-B417-AC7B9040DFDA}" type="pres">
      <dgm:prSet presAssocID="{CE6782DA-C0DB-4C1F-8CE6-726D2FE1DE59}" presName="node" presStyleLbl="node1" presStyleIdx="0" presStyleCnt="6">
        <dgm:presLayoutVars>
          <dgm:bulletEnabled val="1"/>
        </dgm:presLayoutVars>
      </dgm:prSet>
      <dgm:spPr/>
    </dgm:pt>
    <dgm:pt modelId="{9E21A89F-7D58-4B80-988A-E1BE344BEB6C}" type="pres">
      <dgm:prSet presAssocID="{EE538044-ABA2-44AE-9E0C-7AC1818A6F6D}" presName="sibTrans" presStyleLbl="sibTrans1D1" presStyleIdx="0" presStyleCnt="5"/>
      <dgm:spPr/>
    </dgm:pt>
    <dgm:pt modelId="{BF119FCF-2DBD-42E8-869F-91524B404C83}" type="pres">
      <dgm:prSet presAssocID="{EE538044-ABA2-44AE-9E0C-7AC1818A6F6D}" presName="connectorText" presStyleLbl="sibTrans1D1" presStyleIdx="0" presStyleCnt="5"/>
      <dgm:spPr/>
    </dgm:pt>
    <dgm:pt modelId="{8F2B1775-9E33-47FF-A0B3-37AC2FCC2684}" type="pres">
      <dgm:prSet presAssocID="{EFDCFFBF-88B2-4D0E-81B9-FCC199F394E0}" presName="node" presStyleLbl="node1" presStyleIdx="1" presStyleCnt="6">
        <dgm:presLayoutVars>
          <dgm:bulletEnabled val="1"/>
        </dgm:presLayoutVars>
      </dgm:prSet>
      <dgm:spPr/>
    </dgm:pt>
    <dgm:pt modelId="{384DC893-57C5-4A2A-A22C-133C0B00DE55}" type="pres">
      <dgm:prSet presAssocID="{137573BD-284D-48B8-8C49-7255FB3E5B7A}" presName="sibTrans" presStyleLbl="sibTrans1D1" presStyleIdx="1" presStyleCnt="5"/>
      <dgm:spPr/>
    </dgm:pt>
    <dgm:pt modelId="{5A60E94B-931E-4E19-A668-B7767EF4667E}" type="pres">
      <dgm:prSet presAssocID="{137573BD-284D-48B8-8C49-7255FB3E5B7A}" presName="connectorText" presStyleLbl="sibTrans1D1" presStyleIdx="1" presStyleCnt="5"/>
      <dgm:spPr/>
    </dgm:pt>
    <dgm:pt modelId="{0B650E32-8ACA-4B14-8A7E-F5C1B68A4418}" type="pres">
      <dgm:prSet presAssocID="{D642ECA7-4F76-4D5B-BAE9-CE61C18ED275}" presName="node" presStyleLbl="node1" presStyleIdx="2" presStyleCnt="6">
        <dgm:presLayoutVars>
          <dgm:bulletEnabled val="1"/>
        </dgm:presLayoutVars>
      </dgm:prSet>
      <dgm:spPr/>
    </dgm:pt>
    <dgm:pt modelId="{7F5345C8-54FC-4CDA-80F1-1D9CFC1C4115}" type="pres">
      <dgm:prSet presAssocID="{72D20647-E319-4FAF-B4E3-6CF5F97D7963}" presName="sibTrans" presStyleLbl="sibTrans1D1" presStyleIdx="2" presStyleCnt="5"/>
      <dgm:spPr/>
    </dgm:pt>
    <dgm:pt modelId="{670CBAF6-D425-4572-A553-FD228AC702BA}" type="pres">
      <dgm:prSet presAssocID="{72D20647-E319-4FAF-B4E3-6CF5F97D7963}" presName="connectorText" presStyleLbl="sibTrans1D1" presStyleIdx="2" presStyleCnt="5"/>
      <dgm:spPr/>
    </dgm:pt>
    <dgm:pt modelId="{270A557C-F3A5-43C0-9EE4-13E846FEFA8D}" type="pres">
      <dgm:prSet presAssocID="{5680DC53-887D-4B2E-9588-0B1A74C131E1}" presName="node" presStyleLbl="node1" presStyleIdx="3" presStyleCnt="6">
        <dgm:presLayoutVars>
          <dgm:bulletEnabled val="1"/>
        </dgm:presLayoutVars>
      </dgm:prSet>
      <dgm:spPr/>
    </dgm:pt>
    <dgm:pt modelId="{518168C4-05BA-495B-AA2B-5BE509BA5508}" type="pres">
      <dgm:prSet presAssocID="{484DFD03-AD9F-4009-87CC-A3E4AB994188}" presName="sibTrans" presStyleLbl="sibTrans1D1" presStyleIdx="3" presStyleCnt="5"/>
      <dgm:spPr/>
    </dgm:pt>
    <dgm:pt modelId="{2064945D-620C-4D08-A933-E839A176ED09}" type="pres">
      <dgm:prSet presAssocID="{484DFD03-AD9F-4009-87CC-A3E4AB994188}" presName="connectorText" presStyleLbl="sibTrans1D1" presStyleIdx="3" presStyleCnt="5"/>
      <dgm:spPr/>
    </dgm:pt>
    <dgm:pt modelId="{8DF07FE0-6C94-48F2-A4CC-2CC5FF528375}" type="pres">
      <dgm:prSet presAssocID="{A0193557-BB1F-42FF-9C55-0C1F657D781E}" presName="node" presStyleLbl="node1" presStyleIdx="4" presStyleCnt="6">
        <dgm:presLayoutVars>
          <dgm:bulletEnabled val="1"/>
        </dgm:presLayoutVars>
      </dgm:prSet>
      <dgm:spPr/>
    </dgm:pt>
    <dgm:pt modelId="{B5DE24B1-7E22-443D-8962-4F782C8004E5}" type="pres">
      <dgm:prSet presAssocID="{AD586259-C3D1-4B82-8FBA-FEB7D9015977}" presName="sibTrans" presStyleLbl="sibTrans1D1" presStyleIdx="4" presStyleCnt="5"/>
      <dgm:spPr/>
    </dgm:pt>
    <dgm:pt modelId="{123FD824-02F2-492B-99FE-89848DAE68C0}" type="pres">
      <dgm:prSet presAssocID="{AD586259-C3D1-4B82-8FBA-FEB7D9015977}" presName="connectorText" presStyleLbl="sibTrans1D1" presStyleIdx="4" presStyleCnt="5"/>
      <dgm:spPr/>
    </dgm:pt>
    <dgm:pt modelId="{38964D64-8D9B-4211-B018-25C13D44E643}" type="pres">
      <dgm:prSet presAssocID="{5571D94C-9F73-460A-B6CD-E96326042977}" presName="node" presStyleLbl="node1" presStyleIdx="5" presStyleCnt="6">
        <dgm:presLayoutVars>
          <dgm:bulletEnabled val="1"/>
        </dgm:presLayoutVars>
      </dgm:prSet>
      <dgm:spPr/>
    </dgm:pt>
  </dgm:ptLst>
  <dgm:cxnLst>
    <dgm:cxn modelId="{6AAA4C02-2562-48A6-BCF1-DE1171F44F89}" type="presOf" srcId="{484DFD03-AD9F-4009-87CC-A3E4AB994188}" destId="{518168C4-05BA-495B-AA2B-5BE509BA5508}" srcOrd="0" destOrd="0" presId="urn:microsoft.com/office/officeart/2005/8/layout/bProcess3"/>
    <dgm:cxn modelId="{62CF9703-1688-4640-BFA5-801F2A32C3AE}" type="presOf" srcId="{5680DC53-887D-4B2E-9588-0B1A74C131E1}" destId="{270A557C-F3A5-43C0-9EE4-13E846FEFA8D}" srcOrd="0" destOrd="0" presId="urn:microsoft.com/office/officeart/2005/8/layout/bProcess3"/>
    <dgm:cxn modelId="{F017D811-DB57-4EA3-BAC5-323421C44850}" type="presOf" srcId="{137573BD-284D-48B8-8C49-7255FB3E5B7A}" destId="{5A60E94B-931E-4E19-A668-B7767EF4667E}" srcOrd="1" destOrd="0" presId="urn:microsoft.com/office/officeart/2005/8/layout/bProcess3"/>
    <dgm:cxn modelId="{0A1D8D23-7F98-4FDA-91B4-19E34C1BDE4F}" srcId="{DFDB69EB-76BD-445F-B016-42182C691909}" destId="{5571D94C-9F73-460A-B6CD-E96326042977}" srcOrd="5" destOrd="0" parTransId="{C7E09E97-7E4A-4284-A56C-2D749863CC09}" sibTransId="{32BB3FF1-411A-4BE8-A7E4-A909A83283B1}"/>
    <dgm:cxn modelId="{515D6227-4B3A-476A-B6F8-322F5D10D363}" srcId="{DFDB69EB-76BD-445F-B016-42182C691909}" destId="{A0193557-BB1F-42FF-9C55-0C1F657D781E}" srcOrd="4" destOrd="0" parTransId="{586F28B5-866A-4182-B891-D83C7F805CE5}" sibTransId="{AD586259-C3D1-4B82-8FBA-FEB7D9015977}"/>
    <dgm:cxn modelId="{C8529D29-1197-4402-87E1-549ACA8791CF}" type="presOf" srcId="{484DFD03-AD9F-4009-87CC-A3E4AB994188}" destId="{2064945D-620C-4D08-A933-E839A176ED09}" srcOrd="1" destOrd="0" presId="urn:microsoft.com/office/officeart/2005/8/layout/bProcess3"/>
    <dgm:cxn modelId="{92A3803A-BAE3-44D8-A74A-C80D844AF7EC}" type="presOf" srcId="{EE538044-ABA2-44AE-9E0C-7AC1818A6F6D}" destId="{BF119FCF-2DBD-42E8-869F-91524B404C83}" srcOrd="1" destOrd="0" presId="urn:microsoft.com/office/officeart/2005/8/layout/bProcess3"/>
    <dgm:cxn modelId="{8D3BEE5F-CF89-41B2-9C34-713BCE344DDE}" type="presOf" srcId="{EFDCFFBF-88B2-4D0E-81B9-FCC199F394E0}" destId="{8F2B1775-9E33-47FF-A0B3-37AC2FCC2684}" srcOrd="0" destOrd="0" presId="urn:microsoft.com/office/officeart/2005/8/layout/bProcess3"/>
    <dgm:cxn modelId="{73F32E41-C6C1-40DE-A92E-34D6797B00A7}" srcId="{DFDB69EB-76BD-445F-B016-42182C691909}" destId="{CE6782DA-C0DB-4C1F-8CE6-726D2FE1DE59}" srcOrd="0" destOrd="0" parTransId="{8F8E12EE-7571-49FF-91E0-7DC5A4E87B29}" sibTransId="{EE538044-ABA2-44AE-9E0C-7AC1818A6F6D}"/>
    <dgm:cxn modelId="{35BA706C-34A5-4548-9A37-5F87000D8677}" type="presOf" srcId="{DFDB69EB-76BD-445F-B016-42182C691909}" destId="{6C65FC26-2B0E-4F25-A73E-B0B0C8EBC508}" srcOrd="0" destOrd="0" presId="urn:microsoft.com/office/officeart/2005/8/layout/bProcess3"/>
    <dgm:cxn modelId="{8D186C4F-4F26-46AB-9874-3FCE392CB6F0}" type="presOf" srcId="{D642ECA7-4F76-4D5B-BAE9-CE61C18ED275}" destId="{0B650E32-8ACA-4B14-8A7E-F5C1B68A4418}" srcOrd="0" destOrd="0" presId="urn:microsoft.com/office/officeart/2005/8/layout/bProcess3"/>
    <dgm:cxn modelId="{DA88EB78-94E0-47A6-8E0F-EFAA54172033}" type="presOf" srcId="{72D20647-E319-4FAF-B4E3-6CF5F97D7963}" destId="{670CBAF6-D425-4572-A553-FD228AC702BA}" srcOrd="1" destOrd="0" presId="urn:microsoft.com/office/officeart/2005/8/layout/bProcess3"/>
    <dgm:cxn modelId="{B98CB759-BB48-48E4-B950-A498B8544E60}" type="presOf" srcId="{EE538044-ABA2-44AE-9E0C-7AC1818A6F6D}" destId="{9E21A89F-7D58-4B80-988A-E1BE344BEB6C}" srcOrd="0" destOrd="0" presId="urn:microsoft.com/office/officeart/2005/8/layout/bProcess3"/>
    <dgm:cxn modelId="{49A5FE7E-8AA3-4EE6-843E-04E4843AF868}" srcId="{DFDB69EB-76BD-445F-B016-42182C691909}" destId="{EFDCFFBF-88B2-4D0E-81B9-FCC199F394E0}" srcOrd="1" destOrd="0" parTransId="{C0E4AFE6-7AE6-4A1D-8FC3-401F0A09E8CA}" sibTransId="{137573BD-284D-48B8-8C49-7255FB3E5B7A}"/>
    <dgm:cxn modelId="{3D81D985-D197-4C6D-B89A-7C3149D35C29}" type="presOf" srcId="{137573BD-284D-48B8-8C49-7255FB3E5B7A}" destId="{384DC893-57C5-4A2A-A22C-133C0B00DE55}" srcOrd="0" destOrd="0" presId="urn:microsoft.com/office/officeart/2005/8/layout/bProcess3"/>
    <dgm:cxn modelId="{D1EBC488-4245-4BF1-8B70-2950934327AC}" srcId="{DFDB69EB-76BD-445F-B016-42182C691909}" destId="{D642ECA7-4F76-4D5B-BAE9-CE61C18ED275}" srcOrd="2" destOrd="0" parTransId="{8DED5F12-68B8-435C-B3B8-A24034D58389}" sibTransId="{72D20647-E319-4FAF-B4E3-6CF5F97D7963}"/>
    <dgm:cxn modelId="{5FD5248B-F8EB-4353-860A-E13E7D033663}" type="presOf" srcId="{A0193557-BB1F-42FF-9C55-0C1F657D781E}" destId="{8DF07FE0-6C94-48F2-A4CC-2CC5FF528375}" srcOrd="0" destOrd="0" presId="urn:microsoft.com/office/officeart/2005/8/layout/bProcess3"/>
    <dgm:cxn modelId="{776A0EB3-4FF7-4610-B4FE-D6BBA631BBE9}" srcId="{DFDB69EB-76BD-445F-B016-42182C691909}" destId="{5680DC53-887D-4B2E-9588-0B1A74C131E1}" srcOrd="3" destOrd="0" parTransId="{59026C32-B8DA-420A-A215-03A5360FDFE4}" sibTransId="{484DFD03-AD9F-4009-87CC-A3E4AB994188}"/>
    <dgm:cxn modelId="{696E4CBD-0536-409A-A4D0-4201FD83B075}" type="presOf" srcId="{AD586259-C3D1-4B82-8FBA-FEB7D9015977}" destId="{B5DE24B1-7E22-443D-8962-4F782C8004E5}" srcOrd="0" destOrd="0" presId="urn:microsoft.com/office/officeart/2005/8/layout/bProcess3"/>
    <dgm:cxn modelId="{433B88C5-7140-4691-9A7F-711055168BA1}" type="presOf" srcId="{CE6782DA-C0DB-4C1F-8CE6-726D2FE1DE59}" destId="{87955933-E226-4320-B417-AC7B9040DFDA}" srcOrd="0" destOrd="0" presId="urn:microsoft.com/office/officeart/2005/8/layout/bProcess3"/>
    <dgm:cxn modelId="{95C521E7-272A-4EEF-A619-5ADACBA1F9BB}" type="presOf" srcId="{AD586259-C3D1-4B82-8FBA-FEB7D9015977}" destId="{123FD824-02F2-492B-99FE-89848DAE68C0}" srcOrd="1" destOrd="0" presId="urn:microsoft.com/office/officeart/2005/8/layout/bProcess3"/>
    <dgm:cxn modelId="{87CC92F1-EE97-4EE5-80A2-AFF24FFD92A7}" type="presOf" srcId="{72D20647-E319-4FAF-B4E3-6CF5F97D7963}" destId="{7F5345C8-54FC-4CDA-80F1-1D9CFC1C4115}" srcOrd="0" destOrd="0" presId="urn:microsoft.com/office/officeart/2005/8/layout/bProcess3"/>
    <dgm:cxn modelId="{BFCFDDF4-0956-40AC-81DA-7BD570BA1332}" type="presOf" srcId="{5571D94C-9F73-460A-B6CD-E96326042977}" destId="{38964D64-8D9B-4211-B018-25C13D44E643}" srcOrd="0" destOrd="0" presId="urn:microsoft.com/office/officeart/2005/8/layout/bProcess3"/>
    <dgm:cxn modelId="{C30557EB-4FED-4F32-A6F5-915BACEE7F90}" type="presParOf" srcId="{6C65FC26-2B0E-4F25-A73E-B0B0C8EBC508}" destId="{87955933-E226-4320-B417-AC7B9040DFDA}" srcOrd="0" destOrd="0" presId="urn:microsoft.com/office/officeart/2005/8/layout/bProcess3"/>
    <dgm:cxn modelId="{36B1CA95-3DBA-4FA8-9D9B-58DF72D3670F}" type="presParOf" srcId="{6C65FC26-2B0E-4F25-A73E-B0B0C8EBC508}" destId="{9E21A89F-7D58-4B80-988A-E1BE344BEB6C}" srcOrd="1" destOrd="0" presId="urn:microsoft.com/office/officeart/2005/8/layout/bProcess3"/>
    <dgm:cxn modelId="{C48BEDAC-7812-44A0-84CD-15A9A5C580F0}" type="presParOf" srcId="{9E21A89F-7D58-4B80-988A-E1BE344BEB6C}" destId="{BF119FCF-2DBD-42E8-869F-91524B404C83}" srcOrd="0" destOrd="0" presId="urn:microsoft.com/office/officeart/2005/8/layout/bProcess3"/>
    <dgm:cxn modelId="{A40A8B9C-49E4-4B74-A6B8-F06FEDEF2528}" type="presParOf" srcId="{6C65FC26-2B0E-4F25-A73E-B0B0C8EBC508}" destId="{8F2B1775-9E33-47FF-A0B3-37AC2FCC2684}" srcOrd="2" destOrd="0" presId="urn:microsoft.com/office/officeart/2005/8/layout/bProcess3"/>
    <dgm:cxn modelId="{EF3894A7-C242-487A-8D1E-0930007B681D}" type="presParOf" srcId="{6C65FC26-2B0E-4F25-A73E-B0B0C8EBC508}" destId="{384DC893-57C5-4A2A-A22C-133C0B00DE55}" srcOrd="3" destOrd="0" presId="urn:microsoft.com/office/officeart/2005/8/layout/bProcess3"/>
    <dgm:cxn modelId="{C9E83A57-DD2F-4735-8526-CF5B0795F589}" type="presParOf" srcId="{384DC893-57C5-4A2A-A22C-133C0B00DE55}" destId="{5A60E94B-931E-4E19-A668-B7767EF4667E}" srcOrd="0" destOrd="0" presId="urn:microsoft.com/office/officeart/2005/8/layout/bProcess3"/>
    <dgm:cxn modelId="{4656293A-7D36-4CD1-B9EE-9DA5D208D97D}" type="presParOf" srcId="{6C65FC26-2B0E-4F25-A73E-B0B0C8EBC508}" destId="{0B650E32-8ACA-4B14-8A7E-F5C1B68A4418}" srcOrd="4" destOrd="0" presId="urn:microsoft.com/office/officeart/2005/8/layout/bProcess3"/>
    <dgm:cxn modelId="{758D1586-0B7E-4800-864B-03B9C515D4AA}" type="presParOf" srcId="{6C65FC26-2B0E-4F25-A73E-B0B0C8EBC508}" destId="{7F5345C8-54FC-4CDA-80F1-1D9CFC1C4115}" srcOrd="5" destOrd="0" presId="urn:microsoft.com/office/officeart/2005/8/layout/bProcess3"/>
    <dgm:cxn modelId="{DA219FDA-EF9C-4F22-A67B-CA758FFCD617}" type="presParOf" srcId="{7F5345C8-54FC-4CDA-80F1-1D9CFC1C4115}" destId="{670CBAF6-D425-4572-A553-FD228AC702BA}" srcOrd="0" destOrd="0" presId="urn:microsoft.com/office/officeart/2005/8/layout/bProcess3"/>
    <dgm:cxn modelId="{F0A07B48-AF42-4E26-8CD6-27504E9C9B5A}" type="presParOf" srcId="{6C65FC26-2B0E-4F25-A73E-B0B0C8EBC508}" destId="{270A557C-F3A5-43C0-9EE4-13E846FEFA8D}" srcOrd="6" destOrd="0" presId="urn:microsoft.com/office/officeart/2005/8/layout/bProcess3"/>
    <dgm:cxn modelId="{A1CEFD1B-994E-42C4-8C5F-917057ACD593}" type="presParOf" srcId="{6C65FC26-2B0E-4F25-A73E-B0B0C8EBC508}" destId="{518168C4-05BA-495B-AA2B-5BE509BA5508}" srcOrd="7" destOrd="0" presId="urn:microsoft.com/office/officeart/2005/8/layout/bProcess3"/>
    <dgm:cxn modelId="{692D2C28-53F6-46C1-BC99-E907B3EEAA83}" type="presParOf" srcId="{518168C4-05BA-495B-AA2B-5BE509BA5508}" destId="{2064945D-620C-4D08-A933-E839A176ED09}" srcOrd="0" destOrd="0" presId="urn:microsoft.com/office/officeart/2005/8/layout/bProcess3"/>
    <dgm:cxn modelId="{13CC1E26-3232-4D33-B472-3EA011C367CC}" type="presParOf" srcId="{6C65FC26-2B0E-4F25-A73E-B0B0C8EBC508}" destId="{8DF07FE0-6C94-48F2-A4CC-2CC5FF528375}" srcOrd="8" destOrd="0" presId="urn:microsoft.com/office/officeart/2005/8/layout/bProcess3"/>
    <dgm:cxn modelId="{AF4E862E-738E-47DC-B456-63C69F23D310}" type="presParOf" srcId="{6C65FC26-2B0E-4F25-A73E-B0B0C8EBC508}" destId="{B5DE24B1-7E22-443D-8962-4F782C8004E5}" srcOrd="9" destOrd="0" presId="urn:microsoft.com/office/officeart/2005/8/layout/bProcess3"/>
    <dgm:cxn modelId="{33FC48C9-09C2-454E-AEB5-9F465D7D60A2}" type="presParOf" srcId="{B5DE24B1-7E22-443D-8962-4F782C8004E5}" destId="{123FD824-02F2-492B-99FE-89848DAE68C0}" srcOrd="0" destOrd="0" presId="urn:microsoft.com/office/officeart/2005/8/layout/bProcess3"/>
    <dgm:cxn modelId="{3C2BEFAF-1157-4200-A608-D5E85E4640FC}" type="presParOf" srcId="{6C65FC26-2B0E-4F25-A73E-B0B0C8EBC508}" destId="{38964D64-8D9B-4211-B018-25C13D44E64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A89F-7D58-4B80-988A-E1BE344BEB6C}">
      <dsp:nvSpPr>
        <dsp:cNvPr id="0" name=""/>
        <dsp:cNvSpPr/>
      </dsp:nvSpPr>
      <dsp:spPr>
        <a:xfrm>
          <a:off x="2889503" y="584569"/>
          <a:ext cx="4520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08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03478" y="627876"/>
        <a:ext cx="24134" cy="4826"/>
      </dsp:txXfrm>
    </dsp:sp>
    <dsp:sp modelId="{87955933-E226-4320-B417-AC7B9040DFDA}">
      <dsp:nvSpPr>
        <dsp:cNvPr id="0" name=""/>
        <dsp:cNvSpPr/>
      </dsp:nvSpPr>
      <dsp:spPr>
        <a:xfrm>
          <a:off x="792675" y="701"/>
          <a:ext cx="2098628" cy="125917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Legāli pārdotās cigaretes</a:t>
          </a:r>
          <a:endParaRPr lang="en-GB" sz="2000" kern="1200" dirty="0"/>
        </a:p>
      </dsp:txBody>
      <dsp:txXfrm>
        <a:off x="792675" y="701"/>
        <a:ext cx="2098628" cy="1259176"/>
      </dsp:txXfrm>
    </dsp:sp>
    <dsp:sp modelId="{384DC893-57C5-4A2A-A22C-133C0B00DE55}">
      <dsp:nvSpPr>
        <dsp:cNvPr id="0" name=""/>
        <dsp:cNvSpPr/>
      </dsp:nvSpPr>
      <dsp:spPr>
        <a:xfrm>
          <a:off x="1841989" y="1258078"/>
          <a:ext cx="2581312" cy="452084"/>
        </a:xfrm>
        <a:custGeom>
          <a:avLst/>
          <a:gdLst/>
          <a:ahLst/>
          <a:cxnLst/>
          <a:rect l="0" t="0" r="0" b="0"/>
          <a:pathLst>
            <a:path>
              <a:moveTo>
                <a:pt x="2581312" y="0"/>
              </a:moveTo>
              <a:lnTo>
                <a:pt x="2581312" y="243142"/>
              </a:lnTo>
              <a:lnTo>
                <a:pt x="0" y="243142"/>
              </a:lnTo>
              <a:lnTo>
                <a:pt x="0" y="452084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66170"/>
              <a:satOff val="-3548"/>
              <a:lumOff val="132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66994" y="1481706"/>
        <a:ext cx="131302" cy="4826"/>
      </dsp:txXfrm>
    </dsp:sp>
    <dsp:sp modelId="{8F2B1775-9E33-47FF-A0B3-37AC2FCC2684}">
      <dsp:nvSpPr>
        <dsp:cNvPr id="0" name=""/>
        <dsp:cNvSpPr/>
      </dsp:nvSpPr>
      <dsp:spPr>
        <a:xfrm>
          <a:off x="3373988" y="701"/>
          <a:ext cx="2098628" cy="1259176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 - no valsts izvestās</a:t>
          </a:r>
          <a:endParaRPr lang="en-GB" sz="2000" kern="1200" dirty="0"/>
        </a:p>
      </dsp:txBody>
      <dsp:txXfrm>
        <a:off x="3373988" y="701"/>
        <a:ext cx="2098628" cy="1259176"/>
      </dsp:txXfrm>
    </dsp:sp>
    <dsp:sp modelId="{7F5345C8-54FC-4CDA-80F1-1D9CFC1C4115}">
      <dsp:nvSpPr>
        <dsp:cNvPr id="0" name=""/>
        <dsp:cNvSpPr/>
      </dsp:nvSpPr>
      <dsp:spPr>
        <a:xfrm>
          <a:off x="2889503" y="2326431"/>
          <a:ext cx="4520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08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32341"/>
              <a:satOff val="-7097"/>
              <a:lumOff val="264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03478" y="2369737"/>
        <a:ext cx="24134" cy="4826"/>
      </dsp:txXfrm>
    </dsp:sp>
    <dsp:sp modelId="{0B650E32-8ACA-4B14-8A7E-F5C1B68A4418}">
      <dsp:nvSpPr>
        <dsp:cNvPr id="0" name=""/>
        <dsp:cNvSpPr/>
      </dsp:nvSpPr>
      <dsp:spPr>
        <a:xfrm>
          <a:off x="792675" y="1742562"/>
          <a:ext cx="2098628" cy="1259176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 = legāli patērētās cigaretes</a:t>
          </a:r>
          <a:endParaRPr lang="en-GB" sz="2000" kern="1200" dirty="0"/>
        </a:p>
      </dsp:txBody>
      <dsp:txXfrm>
        <a:off x="792675" y="1742562"/>
        <a:ext cx="2098628" cy="1259176"/>
      </dsp:txXfrm>
    </dsp:sp>
    <dsp:sp modelId="{518168C4-05BA-495B-AA2B-5BE509BA5508}">
      <dsp:nvSpPr>
        <dsp:cNvPr id="0" name=""/>
        <dsp:cNvSpPr/>
      </dsp:nvSpPr>
      <dsp:spPr>
        <a:xfrm>
          <a:off x="1841989" y="2999939"/>
          <a:ext cx="2581312" cy="452084"/>
        </a:xfrm>
        <a:custGeom>
          <a:avLst/>
          <a:gdLst/>
          <a:ahLst/>
          <a:cxnLst/>
          <a:rect l="0" t="0" r="0" b="0"/>
          <a:pathLst>
            <a:path>
              <a:moveTo>
                <a:pt x="2581312" y="0"/>
              </a:moveTo>
              <a:lnTo>
                <a:pt x="2581312" y="243142"/>
              </a:lnTo>
              <a:lnTo>
                <a:pt x="0" y="243142"/>
              </a:lnTo>
              <a:lnTo>
                <a:pt x="0" y="452084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332341"/>
              <a:satOff val="-7097"/>
              <a:lumOff val="264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66994" y="3223568"/>
        <a:ext cx="131302" cy="4826"/>
      </dsp:txXfrm>
    </dsp:sp>
    <dsp:sp modelId="{270A557C-F3A5-43C0-9EE4-13E846FEFA8D}">
      <dsp:nvSpPr>
        <dsp:cNvPr id="0" name=""/>
        <dsp:cNvSpPr/>
      </dsp:nvSpPr>
      <dsp:spPr>
        <a:xfrm>
          <a:off x="3373988" y="1742562"/>
          <a:ext cx="2098628" cy="1259176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+ no citām valstīm legāli ievestās cigaretes</a:t>
          </a:r>
          <a:endParaRPr lang="en-GB" sz="2000" kern="1200" dirty="0"/>
        </a:p>
      </dsp:txBody>
      <dsp:txXfrm>
        <a:off x="3373988" y="1742562"/>
        <a:ext cx="2098628" cy="1259176"/>
      </dsp:txXfrm>
    </dsp:sp>
    <dsp:sp modelId="{B5DE24B1-7E22-443D-8962-4F782C8004E5}">
      <dsp:nvSpPr>
        <dsp:cNvPr id="0" name=""/>
        <dsp:cNvSpPr/>
      </dsp:nvSpPr>
      <dsp:spPr>
        <a:xfrm>
          <a:off x="2889503" y="4068292"/>
          <a:ext cx="4520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08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66170"/>
              <a:satOff val="-3548"/>
              <a:lumOff val="1324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103478" y="4111598"/>
        <a:ext cx="24134" cy="4826"/>
      </dsp:txXfrm>
    </dsp:sp>
    <dsp:sp modelId="{8DF07FE0-6C94-48F2-A4CC-2CC5FF528375}">
      <dsp:nvSpPr>
        <dsp:cNvPr id="0" name=""/>
        <dsp:cNvSpPr/>
      </dsp:nvSpPr>
      <dsp:spPr>
        <a:xfrm>
          <a:off x="792675" y="3484423"/>
          <a:ext cx="2098628" cy="1259176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+ kontrabandas un viltotās cigaretes</a:t>
          </a:r>
          <a:endParaRPr lang="en-GB" sz="2000" kern="1200" dirty="0"/>
        </a:p>
      </dsp:txBody>
      <dsp:txXfrm>
        <a:off x="792675" y="3484423"/>
        <a:ext cx="2098628" cy="1259176"/>
      </dsp:txXfrm>
    </dsp:sp>
    <dsp:sp modelId="{38964D64-8D9B-4211-B018-25C13D44E643}">
      <dsp:nvSpPr>
        <dsp:cNvPr id="0" name=""/>
        <dsp:cNvSpPr/>
      </dsp:nvSpPr>
      <dsp:spPr>
        <a:xfrm>
          <a:off x="3373988" y="3484423"/>
          <a:ext cx="2098628" cy="1259176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= kopējais cigarešu patēriņš valstī</a:t>
          </a:r>
          <a:endParaRPr lang="en-GB" sz="2000" kern="1200" dirty="0"/>
        </a:p>
      </dsp:txBody>
      <dsp:txXfrm>
        <a:off x="3373988" y="3484423"/>
        <a:ext cx="2098628" cy="125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FF65-FAD0-4DD5-9293-2961C2B6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7AF50-916B-4493-B37B-52583F146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10D0D-1754-43D5-B6D9-D3CDDBA4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657A5-2B82-434C-ACA1-4D46E973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DE3E-85F7-4E77-A647-650BF84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E217-2AB3-47DF-BB39-163281F0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6BE2F-E511-4F90-9827-B2CA4E63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BC38-F0EA-4F93-976F-3A255F8C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191D-A6F0-40B4-BBDD-256D62A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2061-8FDC-4E09-8783-59C9E9C8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3023F-913A-4BE0-8C08-A7FA42336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F0C95-FB80-4A5E-A9BE-2926EBBEB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10D1-F96F-49C6-8D71-687510E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E006-851D-42F6-91DF-72673644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61CA-2DA7-48DB-9F54-B7E13C00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1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3" y="96252"/>
            <a:ext cx="784241" cy="4794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660" y="962526"/>
            <a:ext cx="10883017" cy="5564462"/>
          </a:xfrm>
        </p:spPr>
        <p:txBody>
          <a:bodyPr>
            <a:norm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1pPr>
            <a:lvl2pPr marL="761993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952485" indent="-342900" algn="l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257278" indent="-342900" algn="l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algn="l"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228603"/>
            <a:ext cx="664640" cy="6345239"/>
          </a:xfrm>
          <a:prstGeom prst="rect">
            <a:avLst/>
          </a:prstGeom>
          <a:solidFill>
            <a:srgbClr val="1D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2840297" y="3068905"/>
            <a:ext cx="6345239" cy="66463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667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940660" y="180475"/>
            <a:ext cx="10883017" cy="673765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buClr>
                <a:schemeClr val="accent2"/>
              </a:buClr>
              <a:defRPr sz="2800" b="1">
                <a:solidFill>
                  <a:srgbClr val="1D86CD"/>
                </a:solidFill>
              </a:defRPr>
            </a:lvl1pPr>
            <a:lvl2pPr algn="l">
              <a:buClr>
                <a:schemeClr val="accent2"/>
              </a:buClr>
              <a:defRPr/>
            </a:lvl2pPr>
            <a:lvl3pPr algn="l">
              <a:buClr>
                <a:schemeClr val="accent2"/>
              </a:buClr>
              <a:defRPr/>
            </a:lvl3pPr>
            <a:lvl4pPr algn="l">
              <a:buClr>
                <a:schemeClr val="accent2"/>
              </a:buClr>
              <a:defRPr/>
            </a:lvl4pPr>
            <a:lvl5pPr algn="l"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9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092" y="228605"/>
            <a:ext cx="8808827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14" y="462487"/>
            <a:ext cx="8175716" cy="5892937"/>
          </a:xfrm>
        </p:spPr>
        <p:txBody>
          <a:bodyPr anchor="ctr">
            <a:norm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53827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2496312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069919" y="4705321"/>
            <a:ext cx="2743200" cy="186852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9045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65DC-0B86-4EA8-BCA2-F76DEB88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F3BA-9BCE-4DE0-9A3D-E6126E7E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9C22A-48E7-4B6B-9D8C-F165C31C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2886B-B59C-4B93-BD53-56A67EFF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EA46-55F6-431F-930B-23861C35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29F6-0C1E-4019-82C6-86289A85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C37D-C376-4E33-B362-8E74A85F3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E929B-16D8-438E-97F4-BF725665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1062-DF28-4E19-B2C2-DE192343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8F2D6-53C8-41F9-B97E-0AB145AC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8ED5-A068-4935-8A9C-43067448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718-59EF-43A6-963D-EBFF32453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4632-368C-4C91-87DB-A995344BC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7B5BB-872F-4A9B-8A01-61D7A497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9CC43-DA86-4DD6-A962-72F5E5EA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9A30-D76A-4920-B2F8-49F9C69C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3E25-D97A-44AF-947A-FDA37550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8152C-0BB3-4ED0-B59F-BECBBAC05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914F6-1B06-4418-A88A-90530BB51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CF731-26BF-4C1A-978D-EF1A7DF23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D5BC0-0F0B-4B16-9158-061133D25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C9FD2-38F8-481B-88B7-A2265C0D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CAFE5-BE46-4E55-82E0-8C719A63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C32D5-B266-4E55-83BF-F4E976B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134E-1D33-4959-878C-35C9CDD1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C2025-F314-46A4-B053-79EE8384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405B9-5691-4564-8C4C-ACA47CD5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D22A2-6385-4992-B934-2E246535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16194-800E-409C-AE6C-8374F1DF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F4D8B-488D-4121-8A06-8D91C928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CF614-656A-422B-8FA4-82699CCC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038C-3277-455F-BCA2-19CA818E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E733-7602-4E51-9329-98AE4981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27681-5D86-4BCE-9D18-B9BE7DED2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A60C-B99C-4661-94BB-6F52E0B8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6E147-DDC6-4D50-8876-6203685E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99461-F6E8-45F5-AB8C-16B56F61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D745-25AB-4B85-A014-725A75BC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EF823-7A61-4A5E-933C-7546FB3E6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F4262-32D0-4C47-B6E8-AE768B393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0E41B-A982-4086-B57E-9F3BA87B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784DC-199C-4D7C-BAC8-8487090D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6DA7-EC5D-4D77-B7EE-88F47FB1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A5B15-C066-4C0D-B24F-46F4FBE0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8539A-A014-45ED-AB1F-0D2F0B1B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429-15F4-4551-A61A-026E9A45D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4078-720F-416C-B40A-224E97192F8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62C9-7D23-4473-BB08-884176608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11AF-945E-4145-A1DD-B69C5F402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5121-BDCB-4061-BD9E-67F7797B1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5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561" y="1302589"/>
            <a:ext cx="7572995" cy="5052834"/>
          </a:xfrm>
        </p:spPr>
        <p:txBody>
          <a:bodyPr>
            <a:normAutofit/>
          </a:bodyPr>
          <a:lstStyle/>
          <a:p>
            <a:pPr algn="l"/>
            <a:r>
              <a:rPr lang="lv-LV" sz="4000" dirty="0"/>
              <a:t>Jaunākie pētījumi par nelegālo cigarešu apriti un patēriņu</a:t>
            </a:r>
            <a:br>
              <a:rPr lang="lv-LV" sz="4000" dirty="0"/>
            </a:br>
            <a:r>
              <a:rPr lang="lv-LV" sz="4000" dirty="0"/>
              <a:t>Eiropā un Latvijā</a:t>
            </a:r>
            <a:br>
              <a:rPr lang="lv-LV" sz="2250" dirty="0"/>
            </a:br>
            <a:br>
              <a:rPr lang="lv-LV" sz="2250" dirty="0"/>
            </a:br>
            <a:r>
              <a:rPr lang="lv-LV" sz="2250" dirty="0"/>
              <a:t>5</a:t>
            </a:r>
            <a:r>
              <a:rPr lang="lv-LV" sz="2000" dirty="0"/>
              <a:t>. Nacionālais kontrabandas problemātikas forums</a:t>
            </a:r>
            <a:br>
              <a:rPr lang="lv-LV" sz="2000" dirty="0"/>
            </a:br>
            <a:r>
              <a:rPr lang="lv-LV" sz="2000" dirty="0"/>
              <a:t>“Cīņa ar kontrabandu – izaicinājumi un panākumi”</a:t>
            </a:r>
            <a:br>
              <a:rPr lang="lv-LV" sz="2000" dirty="0"/>
            </a:br>
            <a:br>
              <a:rPr lang="lv-LV" sz="2000" dirty="0"/>
            </a:br>
            <a:r>
              <a:rPr lang="lv-LV" sz="2000" dirty="0"/>
              <a:t>2023. gada 28. jūnijā </a:t>
            </a:r>
            <a:br>
              <a:rPr lang="lv-LV" sz="2000"/>
            </a:br>
            <a:br>
              <a:rPr lang="lv-LV" sz="2000"/>
            </a:br>
            <a:br>
              <a:rPr lang="lv-LV" sz="2000" dirty="0"/>
            </a:br>
            <a:r>
              <a:rPr lang="lv-LV" sz="2000" dirty="0"/>
              <a:t>Madara Apsalone </a:t>
            </a:r>
            <a:br>
              <a:rPr lang="lv-LV" sz="2000" dirty="0"/>
            </a:br>
            <a:r>
              <a:rPr lang="lv-LV" sz="2000" dirty="0"/>
              <a:t>«Philip Morris Latvia» ārējo attiecību vadītāja</a:t>
            </a:r>
            <a:endParaRPr lang="lv-LV" sz="22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F4C97-F2F8-4A71-92A8-832E6C30A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0"/>
          <a:stretch/>
        </p:blipFill>
        <p:spPr>
          <a:xfrm>
            <a:off x="8806649" y="227939"/>
            <a:ext cx="3148217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90497" y="1294188"/>
          <a:ext cx="6265292" cy="474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/>
              <a:t>KPMG pētījums par nelegālo cigarešu patēriņu 2022.gadā</a:t>
            </a:r>
            <a:br>
              <a:rPr lang="lv-LV" dirty="0"/>
            </a:br>
            <a:r>
              <a:rPr lang="lv-LV" dirty="0"/>
              <a:t>- pieeja un metodoloģija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05003" y="1294189"/>
            <a:ext cx="31093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dirty="0"/>
              <a:t>Katru gadu KPMG publicē pētījumu nelegālā cigarešu tirgus attīstības un tendenču novērtēšanai Eiropā.</a:t>
            </a:r>
          </a:p>
          <a:p>
            <a:endParaRPr lang="lv-LV" sz="1300" b="1" dirty="0"/>
          </a:p>
          <a:p>
            <a:r>
              <a:rPr lang="lv-LV" sz="1300" b="1" dirty="0"/>
              <a:t>Dati:</a:t>
            </a:r>
            <a:endParaRPr lang="lv-LV" sz="1300" dirty="0"/>
          </a:p>
          <a:p>
            <a:pPr marL="342900" indent="-342900">
              <a:buAutoNum type="arabicParenR"/>
            </a:pPr>
            <a:r>
              <a:rPr lang="lv-LV" sz="1300" dirty="0"/>
              <a:t>Nīlsena tukšo cigarešu paciņu pētījums (EPS)</a:t>
            </a:r>
          </a:p>
          <a:p>
            <a:pPr marL="342900" indent="-342900">
              <a:buAutoNum type="arabicParenR"/>
            </a:pPr>
            <a:r>
              <a:rPr lang="lv-LV" sz="1300" dirty="0"/>
              <a:t>Ražotāju, valsts iestāžu un aģentūru dati par legālo cigarešu tirdzniecību katrā valstī. </a:t>
            </a:r>
          </a:p>
          <a:p>
            <a:pPr marL="342900" indent="-342900">
              <a:buAutoNum type="arabicParenR"/>
            </a:pPr>
            <a:endParaRPr lang="lv-LV" sz="1300" dirty="0"/>
          </a:p>
          <a:p>
            <a:r>
              <a:rPr lang="lv-LV" sz="1300" b="1" dirty="0"/>
              <a:t>Aprēķins:</a:t>
            </a:r>
          </a:p>
          <a:p>
            <a:r>
              <a:rPr lang="lv-LV" sz="1300" dirty="0"/>
              <a:t> - KMPG modelis ES ienākošo un izejošo cigarešu plūsmu novērtēšanai </a:t>
            </a:r>
          </a:p>
        </p:txBody>
      </p:sp>
    </p:spTree>
    <p:extLst>
      <p:ext uri="{BB962C8B-B14F-4D97-AF65-F5344CB8AC3E}">
        <p14:creationId xmlns:p14="http://schemas.microsoft.com/office/powerpoint/2010/main" val="63857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4CCC16-073B-43C4-B657-9638E3A0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76850-B845-4409-9441-0BA43FB9E85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Nelegālo cigarešu patēriņš ES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62BD1-1C08-4FBB-A26C-215335433529}"/>
              </a:ext>
            </a:extLst>
          </p:cNvPr>
          <p:cNvSpPr txBox="1"/>
          <p:nvPr/>
        </p:nvSpPr>
        <p:spPr>
          <a:xfrm>
            <a:off x="9021352" y="1172365"/>
            <a:ext cx="280232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b="1" dirty="0"/>
              <a:t>Tendences:</a:t>
            </a:r>
          </a:p>
          <a:p>
            <a:endParaRPr lang="lv-LV" sz="600" dirty="0"/>
          </a:p>
          <a:p>
            <a:r>
              <a:rPr lang="lv-LV" sz="1300" dirty="0"/>
              <a:t>Kopējais cigarešu patēriņš ES ↓ par 0.3%, bet nelegālo cigarešu patēriņš </a:t>
            </a:r>
            <a:r>
              <a:rPr lang="lv-LV" sz="1300" dirty="0">
                <a:sym typeface="Symbol" panose="05050102010706020507" pitchFamily="18" charset="2"/>
              </a:rPr>
              <a:t> </a:t>
            </a:r>
            <a:r>
              <a:rPr lang="lv-LV" sz="1300" dirty="0"/>
              <a:t>par 0.7%, sastādot </a:t>
            </a:r>
            <a:r>
              <a:rPr lang="lv-LV" sz="1300" b="1" dirty="0"/>
              <a:t>8.2%</a:t>
            </a:r>
            <a:r>
              <a:rPr lang="lv-LV" sz="1300" dirty="0"/>
              <a:t> no kopējā cigarešu patēriņa.</a:t>
            </a:r>
          </a:p>
          <a:p>
            <a:endParaRPr lang="lv-LV" sz="1300" dirty="0"/>
          </a:p>
          <a:p>
            <a:r>
              <a:rPr lang="lv-LV" sz="1300" dirty="0"/>
              <a:t>Kopējais citu valstu cigarešu patēriņš ES dalībvalstīs </a:t>
            </a:r>
            <a:r>
              <a:rPr lang="lv-LV" sz="1300" dirty="0">
                <a:sym typeface="Symbol" panose="05050102010706020507" pitchFamily="18" charset="2"/>
              </a:rPr>
              <a:t> </a:t>
            </a:r>
            <a:r>
              <a:rPr lang="lv-LV" sz="1300" dirty="0"/>
              <a:t>par </a:t>
            </a:r>
            <a:r>
              <a:rPr lang="lv-LV" sz="1300" b="1" dirty="0"/>
              <a:t>7%</a:t>
            </a:r>
            <a:r>
              <a:rPr lang="lv-LV" sz="1300" dirty="0"/>
              <a:t> (no citām valstīm legāli ievestās </a:t>
            </a:r>
            <a:r>
              <a:rPr lang="lv-LV" sz="1300" dirty="0">
                <a:sym typeface="Symbol" panose="05050102010706020507" pitchFamily="18" charset="2"/>
              </a:rPr>
              <a:t> </a:t>
            </a:r>
            <a:r>
              <a:rPr lang="lv-LV" sz="1300" dirty="0"/>
              <a:t>par </a:t>
            </a:r>
            <a:r>
              <a:rPr lang="lv-LV" sz="1300" b="1" dirty="0"/>
              <a:t>20%</a:t>
            </a:r>
            <a:r>
              <a:rPr lang="lv-LV" sz="1300" dirty="0"/>
              <a:t>, bet vēl nesasniedz pirms Covid līmeni)</a:t>
            </a:r>
          </a:p>
          <a:p>
            <a:endParaRPr lang="lv-LV" sz="1300" dirty="0"/>
          </a:p>
          <a:p>
            <a:r>
              <a:rPr lang="lv-LV" sz="1300" dirty="0"/>
              <a:t>T.s. «baltā kontrabanda» turpināja ↓ par </a:t>
            </a:r>
            <a:r>
              <a:rPr lang="lv-LV" sz="1300" b="1" dirty="0"/>
              <a:t>14.3%.</a:t>
            </a:r>
          </a:p>
          <a:p>
            <a:endParaRPr lang="lv-LV" sz="1300" dirty="0"/>
          </a:p>
          <a:p>
            <a:endParaRPr lang="lv-LV" sz="1300" b="1" dirty="0"/>
          </a:p>
          <a:p>
            <a:r>
              <a:rPr lang="lv-LV" sz="1300" b="1" dirty="0"/>
              <a:t>Izaicinājumi:</a:t>
            </a:r>
          </a:p>
          <a:p>
            <a:endParaRPr lang="lv-LV" sz="600" dirty="0"/>
          </a:p>
          <a:p>
            <a:r>
              <a:rPr lang="lv-LV" sz="1300" dirty="0"/>
              <a:t>Viltoto* cigarešu īpatsvars </a:t>
            </a:r>
            <a:r>
              <a:rPr lang="lv-LV" sz="1300" dirty="0">
                <a:sym typeface="Symbol" panose="05050102010706020507" pitchFamily="18" charset="2"/>
              </a:rPr>
              <a:t> </a:t>
            </a:r>
            <a:r>
              <a:rPr lang="lv-LV" sz="1300" dirty="0"/>
              <a:t>par </a:t>
            </a:r>
            <a:r>
              <a:rPr lang="lv-LV" sz="1300" b="1" dirty="0"/>
              <a:t>6.2%</a:t>
            </a:r>
            <a:r>
              <a:rPr lang="lv-LV" sz="1300" dirty="0"/>
              <a:t> līdz 13.1 mljrd. </a:t>
            </a:r>
            <a:r>
              <a:rPr lang="lv-LV" sz="1300" dirty="0" err="1"/>
              <a:t>cig</a:t>
            </a:r>
            <a:r>
              <a:rPr lang="lv-LV" sz="1300" dirty="0"/>
              <a:t>. – augstākais līmenis kopš 2006.gada.</a:t>
            </a:r>
          </a:p>
          <a:p>
            <a:endParaRPr lang="lv-LV" sz="1300" dirty="0"/>
          </a:p>
          <a:p>
            <a:r>
              <a:rPr lang="lv-LV" sz="1300" dirty="0"/>
              <a:t>Viltojumi sastādīja 36</a:t>
            </a:r>
            <a:r>
              <a:rPr lang="en-US" sz="1300" dirty="0"/>
              <a:t>.</a:t>
            </a:r>
            <a:r>
              <a:rPr lang="lv-LV" sz="1300" dirty="0"/>
              <a:t>5% nelegālo cigarešu patēriņa ES (61.5% Francijā).</a:t>
            </a:r>
            <a:endParaRPr lang="en-US" sz="1300" dirty="0"/>
          </a:p>
          <a:p>
            <a:endParaRPr lang="en-US" sz="1300" dirty="0"/>
          </a:p>
          <a:p>
            <a:r>
              <a:rPr lang="lv-LV" sz="1300" dirty="0"/>
              <a:t>KPMG uzskata, ka liela daļa tika nelegāli ražotas Rietumeiropā.</a:t>
            </a:r>
          </a:p>
        </p:txBody>
      </p:sp>
      <p:pic>
        <p:nvPicPr>
          <p:cNvPr id="10" name="Picture 9" descr="A picture containing text, screenshot, font, circle&#10;&#10;Description automatically generated">
            <a:extLst>
              <a:ext uri="{FF2B5EF4-FFF2-40B4-BE49-F238E27FC236}">
                <a16:creationId xmlns:a16="http://schemas.microsoft.com/office/drawing/2014/main" id="{6FD720BE-5B09-71AE-AA4D-649939B2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9"/>
          <a:stretch/>
        </p:blipFill>
        <p:spPr>
          <a:xfrm>
            <a:off x="940660" y="1633979"/>
            <a:ext cx="8028843" cy="4983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B2F83-2DC5-4845-A0EC-EAFF44857735}"/>
              </a:ext>
            </a:extLst>
          </p:cNvPr>
          <p:cNvSpPr txBox="1"/>
          <p:nvPr/>
        </p:nvSpPr>
        <p:spPr>
          <a:xfrm>
            <a:off x="5467865" y="6450733"/>
            <a:ext cx="7127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*Viltojumi = BAT, ITL, JTI un PMI zīmolu cigarešu viltojumi, kas noteikti Nīlsena tukšo cigarešu paciņu pētījumu ietvaros </a:t>
            </a:r>
          </a:p>
        </p:txBody>
      </p:sp>
    </p:spTree>
    <p:extLst>
      <p:ext uri="{BB962C8B-B14F-4D97-AF65-F5344CB8AC3E}">
        <p14:creationId xmlns:p14="http://schemas.microsoft.com/office/powerpoint/2010/main" val="363883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Nelegālo cigarešu patēriņš (2022)</a:t>
            </a:r>
            <a:endParaRPr lang="en-GB" dirty="0"/>
          </a:p>
        </p:txBody>
      </p:sp>
      <p:pic>
        <p:nvPicPr>
          <p:cNvPr id="8" name="Picture 7" descr="A picture containing text, graphic design, graphics, map&#10;&#10;Description automatically generated">
            <a:extLst>
              <a:ext uri="{FF2B5EF4-FFF2-40B4-BE49-F238E27FC236}">
                <a16:creationId xmlns:a16="http://schemas.microsoft.com/office/drawing/2014/main" id="{D8875A64-1F10-633B-3FBE-7F18472B5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1" t="31323" r="6151" b="10144"/>
          <a:stretch/>
        </p:blipFill>
        <p:spPr>
          <a:xfrm>
            <a:off x="3968890" y="1053549"/>
            <a:ext cx="7854787" cy="5520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8D83C-122D-1756-4D29-D0C11F1E1971}"/>
              </a:ext>
            </a:extLst>
          </p:cNvPr>
          <p:cNvSpPr txBox="1"/>
          <p:nvPr/>
        </p:nvSpPr>
        <p:spPr>
          <a:xfrm>
            <a:off x="1073425" y="1053548"/>
            <a:ext cx="470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Nelegālo cigarešu patēriņš </a:t>
            </a:r>
          </a:p>
          <a:p>
            <a:r>
              <a:rPr lang="lv-LV" dirty="0"/>
              <a:t>% no kopējā patēriņa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1B07F-D48A-4364-B4DE-E8629684AF28}"/>
              </a:ext>
            </a:extLst>
          </p:cNvPr>
          <p:cNvSpPr txBox="1"/>
          <p:nvPr/>
        </p:nvSpPr>
        <p:spPr>
          <a:xfrm>
            <a:off x="1073425" y="4299709"/>
            <a:ext cx="3110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18</a:t>
            </a:r>
            <a:r>
              <a:rPr lang="lv-LV" dirty="0"/>
              <a:t> ES valstīs nelegālo cigarešu patēriņš veido mazāk kā 10% no kopējā cigarešu patēriņa</a:t>
            </a:r>
          </a:p>
          <a:p>
            <a:endParaRPr lang="lv-LV" dirty="0"/>
          </a:p>
          <a:p>
            <a:r>
              <a:rPr lang="lv-LV" b="1" dirty="0"/>
              <a:t>12</a:t>
            </a:r>
            <a:r>
              <a:rPr lang="lv-LV" dirty="0"/>
              <a:t> ES valstīs nelegālo cigarešu patēriņš 2022.g. samazinājās</a:t>
            </a:r>
          </a:p>
        </p:txBody>
      </p:sp>
    </p:spTree>
    <p:extLst>
      <p:ext uri="{BB962C8B-B14F-4D97-AF65-F5344CB8AC3E}">
        <p14:creationId xmlns:p14="http://schemas.microsoft.com/office/powerpoint/2010/main" val="50575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Atklātās nelegālo cigarešu ražotnes (2022)</a:t>
            </a:r>
            <a:endParaRPr lang="en-GB" dirty="0"/>
          </a:p>
        </p:txBody>
      </p:sp>
      <p:pic>
        <p:nvPicPr>
          <p:cNvPr id="5" name="Picture 4" descr="A picture containing graphics, drawing, map, design&#10;&#10;Description automatically generated">
            <a:extLst>
              <a:ext uri="{FF2B5EF4-FFF2-40B4-BE49-F238E27FC236}">
                <a16:creationId xmlns:a16="http://schemas.microsoft.com/office/drawing/2014/main" id="{656C78F6-D70A-1B68-D8B5-185E8128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38815" r="16772" b="21037"/>
          <a:stretch/>
        </p:blipFill>
        <p:spPr>
          <a:xfrm>
            <a:off x="5049520" y="1049506"/>
            <a:ext cx="6350000" cy="5394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85B0F1-B07C-BE64-61AF-728EABE1F2D7}"/>
              </a:ext>
            </a:extLst>
          </p:cNvPr>
          <p:cNvSpPr txBox="1"/>
          <p:nvPr/>
        </p:nvSpPr>
        <p:spPr>
          <a:xfrm>
            <a:off x="940660" y="13614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Vismaz</a:t>
            </a:r>
            <a:r>
              <a:rPr lang="lv-LV" b="1" dirty="0"/>
              <a:t> 134 ražotnes</a:t>
            </a:r>
          </a:p>
          <a:p>
            <a:r>
              <a:rPr lang="lv-LV" b="1" dirty="0"/>
              <a:t>18 ES valstīs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D54A2-2290-27FB-4BFE-A5BE201FBDEF}"/>
              </a:ext>
            </a:extLst>
          </p:cNvPr>
          <p:cNvSpPr txBox="1"/>
          <p:nvPr/>
        </p:nvSpPr>
        <p:spPr>
          <a:xfrm>
            <a:off x="940660" y="2346960"/>
            <a:ext cx="3474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Nelegālā cigarešu ražošana ES, īpaši Rietumeiropā, pieaug</a:t>
            </a:r>
          </a:p>
          <a:p>
            <a:endParaRPr lang="lv-LV" dirty="0"/>
          </a:p>
          <a:p>
            <a:r>
              <a:rPr lang="lv-LV" dirty="0"/>
              <a:t>Arvien biežāk tiek viltoti </a:t>
            </a:r>
            <a:r>
              <a:rPr lang="lv-LV" i="1" dirty="0"/>
              <a:t>premium</a:t>
            </a:r>
            <a:r>
              <a:rPr lang="lv-LV" dirty="0"/>
              <a:t> cigarešu zīmoli pārdošanai ES valstīs ar augstākajām cigarešu cenām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0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240740" y="5082542"/>
            <a:ext cx="81510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~70% </a:t>
            </a:r>
            <a:r>
              <a:rPr lang="lv-LV" sz="1300" dirty="0"/>
              <a:t>no kontrabandas un viltoto cigarešu sastādīja t.s. «baltā kontrabanda» </a:t>
            </a:r>
            <a:br>
              <a:rPr lang="lv-LV" sz="1300" dirty="0"/>
            </a:br>
            <a:r>
              <a:rPr lang="lv-LV" sz="1300" dirty="0"/>
              <a:t>(cigaretes, kas legāli ražotas citās valstīs, galvenokārt Baltkrievijā, bet nelegāli ievestas Latvijā).</a:t>
            </a:r>
          </a:p>
          <a:p>
            <a:endParaRPr lang="lv-LV" sz="1300" dirty="0"/>
          </a:p>
          <a:p>
            <a:r>
              <a:rPr lang="lv-LV" sz="1300" dirty="0"/>
              <a:t>2022.gadā kontrabandas cigarešu īpatsvars Latvijā turpināja samazināties</a:t>
            </a:r>
          </a:p>
          <a:p>
            <a:endParaRPr lang="lv-LV" sz="1300" dirty="0"/>
          </a:p>
          <a:p>
            <a:endParaRPr lang="en-GB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Nelegālo cigarešu patēriņš Latvijā (2022)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84653" y="2456555"/>
            <a:ext cx="383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b="1" dirty="0">
                <a:solidFill>
                  <a:srgbClr val="0070C0"/>
                </a:solidFill>
              </a:rPr>
              <a:t>Kopējais patēriņš, 2018 - 2022 (mljrd. </a:t>
            </a:r>
            <a:r>
              <a:rPr lang="lv-LV" sz="1300" b="1" dirty="0" err="1">
                <a:solidFill>
                  <a:srgbClr val="0070C0"/>
                </a:solidFill>
              </a:rPr>
              <a:t>cig</a:t>
            </a:r>
            <a:r>
              <a:rPr lang="lv-LV" sz="1300" b="1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824" y="1416388"/>
            <a:ext cx="1787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dirty="0"/>
              <a:t>Kopējais patēriņš </a:t>
            </a:r>
          </a:p>
          <a:p>
            <a:r>
              <a:rPr lang="lv-LV" sz="2000" b="1" dirty="0"/>
              <a:t>1.98</a:t>
            </a:r>
            <a:r>
              <a:rPr lang="lv-LV" sz="2000" dirty="0"/>
              <a:t> </a:t>
            </a:r>
            <a:r>
              <a:rPr lang="lv-LV" sz="1300" dirty="0"/>
              <a:t>mljrd.</a:t>
            </a:r>
            <a:endParaRPr lang="en-GB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4097423" y="1416388"/>
            <a:ext cx="14283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00" dirty="0"/>
              <a:t>C&amp;C patēriņš </a:t>
            </a:r>
          </a:p>
          <a:p>
            <a:r>
              <a:rPr lang="lv-LV" sz="2000" b="1" dirty="0"/>
              <a:t>301</a:t>
            </a:r>
            <a:r>
              <a:rPr lang="lv-LV" sz="2000" dirty="0"/>
              <a:t> </a:t>
            </a:r>
            <a:r>
              <a:rPr lang="lv-LV" sz="1300" dirty="0"/>
              <a:t>milj.</a:t>
            </a:r>
            <a:endParaRPr lang="en-GB" sz="13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5644" y="1414682"/>
            <a:ext cx="17871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15.2 %</a:t>
            </a:r>
            <a:r>
              <a:rPr lang="lv-LV" sz="1600" dirty="0"/>
              <a:t> </a:t>
            </a:r>
            <a:r>
              <a:rPr lang="lv-LV" sz="1300" dirty="0"/>
              <a:t>kopējā patēriņa C&amp;C</a:t>
            </a:r>
            <a:endParaRPr lang="en-GB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8403961" y="1414682"/>
            <a:ext cx="18484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48</a:t>
            </a:r>
            <a:r>
              <a:rPr lang="lv-LV" sz="2000" dirty="0"/>
              <a:t> </a:t>
            </a:r>
            <a:r>
              <a:rPr lang="lv-LV" sz="1300" dirty="0"/>
              <a:t>milj. EUR zaudējumi budžetam</a:t>
            </a:r>
            <a:endParaRPr lang="en-GB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2279824" y="6236704"/>
            <a:ext cx="2159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/>
              <a:t>C&amp;C – kontrabanda un viltojumi</a:t>
            </a:r>
            <a:endParaRPr lang="en-GB" sz="10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9E40D10-076B-4962-9DEC-853D5293BC5F}"/>
              </a:ext>
            </a:extLst>
          </p:cNvPr>
          <p:cNvSpPr/>
          <p:nvPr/>
        </p:nvSpPr>
        <p:spPr>
          <a:xfrm>
            <a:off x="7652870" y="1498810"/>
            <a:ext cx="271366" cy="34094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3FA91A8-E778-406C-A479-8663AA764CAD}"/>
              </a:ext>
            </a:extLst>
          </p:cNvPr>
          <p:cNvSpPr/>
          <p:nvPr/>
        </p:nvSpPr>
        <p:spPr>
          <a:xfrm>
            <a:off x="5134982" y="1498810"/>
            <a:ext cx="271366" cy="340946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28BEF-F90B-D5D8-4AE9-FE0D0F54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33" y="3086858"/>
            <a:ext cx="5159573" cy="169189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2DDAAFC-63B9-69C0-B7A6-6291A01AEF49}"/>
              </a:ext>
            </a:extLst>
          </p:cNvPr>
          <p:cNvGrpSpPr/>
          <p:nvPr/>
        </p:nvGrpSpPr>
        <p:grpSpPr>
          <a:xfrm>
            <a:off x="6108347" y="2448021"/>
            <a:ext cx="5838440" cy="2396396"/>
            <a:chOff x="6108347" y="2448021"/>
            <a:chExt cx="5838440" cy="2396396"/>
          </a:xfrm>
        </p:grpSpPr>
        <p:sp>
          <p:nvSpPr>
            <p:cNvPr id="11" name="TextBox 10"/>
            <p:cNvSpPr txBox="1"/>
            <p:nvPr/>
          </p:nvSpPr>
          <p:spPr>
            <a:xfrm>
              <a:off x="6649171" y="2448021"/>
              <a:ext cx="38320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300" b="1" dirty="0">
                  <a:solidFill>
                    <a:srgbClr val="0070C0"/>
                  </a:solidFill>
                </a:rPr>
                <a:t>Kontrabandas cigarešu īpatsvars, 2018 - 2022</a:t>
              </a:r>
              <a:endParaRPr lang="en-GB" sz="13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664518" y="3425583"/>
              <a:ext cx="1133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000" dirty="0" err="1"/>
                <a:t>Miljrd</a:t>
              </a:r>
              <a:r>
                <a:rPr lang="lv-LV" sz="1000" dirty="0"/>
                <a:t>. </a:t>
              </a:r>
              <a:r>
                <a:rPr lang="lv-LV" sz="1000" dirty="0" err="1"/>
                <a:t>cig</a:t>
              </a:r>
              <a:r>
                <a:rPr lang="lv-LV" sz="1000" dirty="0"/>
                <a:t>.</a:t>
              </a:r>
              <a:endParaRPr lang="en-GB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1256737" y="3530687"/>
              <a:ext cx="11338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000" dirty="0"/>
                <a:t>% no patēriņa</a:t>
              </a:r>
              <a:endParaRPr lang="en-GB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86826" y="4596081"/>
              <a:ext cx="180986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000" dirty="0"/>
                <a:t>C&amp;C % no kopējā patēriņa</a:t>
              </a:r>
              <a:endParaRPr lang="en-GB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97276" y="4596080"/>
              <a:ext cx="15186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000" dirty="0"/>
                <a:t>C&amp;C</a:t>
              </a:r>
              <a:endParaRPr lang="en-GB" sz="1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DC0F96-90D0-056F-3972-B5C63F790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640"/>
            <a:stretch/>
          </p:blipFill>
          <p:spPr>
            <a:xfrm>
              <a:off x="6325836" y="2942977"/>
              <a:ext cx="5311862" cy="157187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F68E02-1F66-F1B8-3A12-E769E39E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545" y="4568192"/>
              <a:ext cx="314325" cy="2762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8F44A5-AFFD-CE8D-35E7-B7972A886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5351" y="4577030"/>
              <a:ext cx="381000" cy="23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7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Nelegālo cigarešu patēriņš Latvijā - plūsmas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78365" y="4875315"/>
            <a:ext cx="80966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67%</a:t>
            </a:r>
            <a:r>
              <a:rPr lang="lv-LV" sz="1300" dirty="0"/>
              <a:t> jeb 217 milj. cigarešu ienāk no Baltkrievijas</a:t>
            </a:r>
            <a:endParaRPr lang="lv-LV" sz="600" dirty="0"/>
          </a:p>
          <a:p>
            <a:r>
              <a:rPr lang="lv-LV" sz="1300" dirty="0"/>
              <a:t>Vidējā cigarešu paciņas cena LV – 3.79 EUR, BY – 0.70 EUR</a:t>
            </a:r>
          </a:p>
          <a:p>
            <a:endParaRPr lang="lv-LV" sz="600" dirty="0"/>
          </a:p>
          <a:p>
            <a:r>
              <a:rPr lang="lv-LV" sz="2000" b="1" dirty="0"/>
              <a:t>22.9% </a:t>
            </a:r>
            <a:r>
              <a:rPr lang="lv-LV" sz="1300" dirty="0"/>
              <a:t>C&amp;C jeb 69 milj. cigarešu bija viltojumi*</a:t>
            </a:r>
          </a:p>
          <a:p>
            <a:endParaRPr lang="lv-LV" sz="600" dirty="0"/>
          </a:p>
          <a:p>
            <a:r>
              <a:rPr lang="lv-LV" sz="1300" dirty="0"/>
              <a:t>Galvenās cigarešu plūsmas no Latvijas uz Somiju, Zviedriju, Vāciju, Lietuvu un Igauniju</a:t>
            </a:r>
            <a:endParaRPr lang="en-GB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0310" y="6494158"/>
            <a:ext cx="2159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/>
              <a:t>C&amp;C – kontrabanda un viltojumi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7DE2F-7AA0-4D14-9FA1-30D2E2FAAE8F}"/>
              </a:ext>
            </a:extLst>
          </p:cNvPr>
          <p:cNvSpPr txBox="1"/>
          <p:nvPr/>
        </p:nvSpPr>
        <p:spPr>
          <a:xfrm>
            <a:off x="5520582" y="6494158"/>
            <a:ext cx="7127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*Viltojumi = BAT, ITL, JTI un PMI zīmolu cigarešu viltojumi, kas noteikti Nīlsena tukšo cigarešu paciņu pētījumu ietvaros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BA088-1F63-D7E3-9C07-B63CD967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0" y="978065"/>
            <a:ext cx="5277509" cy="382253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C163B33-7AB5-AC4E-3D08-7C369760C47A}"/>
              </a:ext>
            </a:extLst>
          </p:cNvPr>
          <p:cNvGrpSpPr/>
          <p:nvPr/>
        </p:nvGrpSpPr>
        <p:grpSpPr>
          <a:xfrm>
            <a:off x="6654748" y="978065"/>
            <a:ext cx="5537252" cy="3822534"/>
            <a:chOff x="6654748" y="854240"/>
            <a:chExt cx="5537252" cy="38225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C0A329-D794-F4CE-42E2-74051C9AC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072"/>
            <a:stretch/>
          </p:blipFill>
          <p:spPr>
            <a:xfrm>
              <a:off x="6654748" y="854240"/>
              <a:ext cx="4688528" cy="38225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26B8A-8CD0-E8DD-1BF0-504BA169A945}"/>
                </a:ext>
              </a:extLst>
            </p:cNvPr>
            <p:cNvSpPr txBox="1"/>
            <p:nvPr/>
          </p:nvSpPr>
          <p:spPr>
            <a:xfrm>
              <a:off x="7461307" y="3900755"/>
              <a:ext cx="15186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Baltkrievija</a:t>
              </a:r>
              <a:endParaRPr lang="en-GB" sz="1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B02F75-1917-1B53-967E-DCF64136C268}"/>
                </a:ext>
              </a:extLst>
            </p:cNvPr>
            <p:cNvSpPr txBox="1"/>
            <p:nvPr/>
          </p:nvSpPr>
          <p:spPr>
            <a:xfrm>
              <a:off x="7451781" y="4156501"/>
              <a:ext cx="25589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Cita baltā kontrabanda</a:t>
              </a:r>
              <a:endParaRPr lang="en-GB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9E705D-CC1F-B675-114F-A58EC79F30D2}"/>
                </a:ext>
              </a:extLst>
            </p:cNvPr>
            <p:cNvSpPr txBox="1"/>
            <p:nvPr/>
          </p:nvSpPr>
          <p:spPr>
            <a:xfrm>
              <a:off x="7451781" y="4394625"/>
              <a:ext cx="27113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Krievija</a:t>
              </a:r>
              <a:endParaRPr lang="en-GB" sz="1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523913-BF34-1E33-D8F5-F0591C772A03}"/>
                </a:ext>
              </a:extLst>
            </p:cNvPr>
            <p:cNvSpPr txBox="1"/>
            <p:nvPr/>
          </p:nvSpPr>
          <p:spPr>
            <a:xfrm>
              <a:off x="10337856" y="3900755"/>
              <a:ext cx="1854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Viltojumi</a:t>
              </a:r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2F9695-8678-D864-8DFC-070BD19752A5}"/>
                </a:ext>
              </a:extLst>
            </p:cNvPr>
            <p:cNvSpPr txBox="1"/>
            <p:nvPr/>
          </p:nvSpPr>
          <p:spPr>
            <a:xfrm>
              <a:off x="10337856" y="4150264"/>
              <a:ext cx="1854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Citi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8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lv-LV" dirty="0"/>
              <a:t>Paldies!</a:t>
            </a:r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00227" y="4913125"/>
            <a:ext cx="9152792" cy="218300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indent="0" algn="ctr" defTabSz="914378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2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7200" dirty="0">
                <a:solidFill>
                  <a:schemeClr val="bg1"/>
                </a:solidFill>
              </a:rPr>
              <a:t>Paldies!</a:t>
            </a:r>
          </a:p>
          <a:p>
            <a:pPr algn="l"/>
            <a:br>
              <a:rPr lang="lv-LV" sz="2250" dirty="0">
                <a:solidFill>
                  <a:schemeClr val="bg1"/>
                </a:solidFill>
              </a:rPr>
            </a:br>
            <a:br>
              <a:rPr lang="lv-LV" sz="2250" dirty="0">
                <a:solidFill>
                  <a:schemeClr val="bg1"/>
                </a:solidFill>
              </a:rPr>
            </a:br>
            <a:endParaRPr lang="lv-LV" sz="225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4E6E8-9DBA-418F-A849-E4C0B0312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0"/>
          <a:stretch/>
        </p:blipFill>
        <p:spPr>
          <a:xfrm>
            <a:off x="8806649" y="227939"/>
            <a:ext cx="3148217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86a65e-3c3a-4406-8ac3-19a6b5cc52bc}" enabled="0" method="" siteId="{8b86a65e-3c3a-4406-8ac3-19a6b5cc52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585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Jaunākie pētījumi par nelegālo cigarešu apriti un patēriņu Eiropā un Latvijā  5. Nacionālais kontrabandas problemātikas forums “Cīņa ar kontrabandu – izaicinājumi un panākumi”  2023. gada 28. jūnijā    Madara Apsalone  «Philip Morris Latvia» ārējo attiecību vadītāja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Apsalone, Madara</dc:creator>
  <cp:lastModifiedBy>Mediju Tilts</cp:lastModifiedBy>
  <cp:revision>3</cp:revision>
  <dcterms:created xsi:type="dcterms:W3CDTF">2021-08-04T11:25:52Z</dcterms:created>
  <dcterms:modified xsi:type="dcterms:W3CDTF">2023-06-27T10:48:21Z</dcterms:modified>
</cp:coreProperties>
</file>