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6.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drawings/drawing2.xml" ContentType="application/vnd.openxmlformats-officedocument.drawingml.chartshapes+xml"/>
  <Override PartName="/ppt/notesSlides/notesSlide7.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drawings/drawing3.xml" ContentType="application/vnd.openxmlformats-officedocument.drawingml.chartshapes+xml"/>
  <Override PartName="/ppt/notesSlides/notesSlide8.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drawings/drawing4.xml" ContentType="application/vnd.openxmlformats-officedocument.drawingml.chartshapes+xml"/>
  <Override PartName="/ppt/notesSlides/notesSlide9.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drawings/drawing6.xml" ContentType="application/vnd.openxmlformats-officedocument.drawingml.chartshapes+xml"/>
  <Override PartName="/ppt/notesSlides/notesSlide11.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notesSlides/notesSlide12.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drawings/drawing7.xml" ContentType="application/vnd.openxmlformats-officedocument.drawingml.chartshapes+xml"/>
  <Override PartName="/ppt/notesSlides/notesSlide13.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drawings/drawing8.xml" ContentType="application/vnd.openxmlformats-officedocument.drawingml.chartshapes+xml"/>
  <Override PartName="/ppt/notesSlides/notesSlide14.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notesSlides/notesSlide15.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21"/>
  </p:notesMasterIdLst>
  <p:sldIdLst>
    <p:sldId id="256" r:id="rId2"/>
    <p:sldId id="1021" r:id="rId3"/>
    <p:sldId id="299" r:id="rId4"/>
    <p:sldId id="989" r:id="rId5"/>
    <p:sldId id="819" r:id="rId6"/>
    <p:sldId id="988" r:id="rId7"/>
    <p:sldId id="991" r:id="rId8"/>
    <p:sldId id="990" r:id="rId9"/>
    <p:sldId id="838" r:id="rId10"/>
    <p:sldId id="839" r:id="rId11"/>
    <p:sldId id="843" r:id="rId12"/>
    <p:sldId id="845" r:id="rId13"/>
    <p:sldId id="846" r:id="rId14"/>
    <p:sldId id="847" r:id="rId15"/>
    <p:sldId id="849" r:id="rId16"/>
    <p:sldId id="1005" r:id="rId17"/>
    <p:sldId id="1153" r:id="rId18"/>
    <p:sldId id="1155" r:id="rId19"/>
    <p:sldId id="1008" r:id="rId20"/>
  </p:sldIdLst>
  <p:sldSz cx="12192000" cy="6858000"/>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21F"/>
    <a:srgbClr val="66180B"/>
    <a:srgbClr val="174115"/>
    <a:srgbClr val="F4A698"/>
    <a:srgbClr val="74D880"/>
    <a:srgbClr val="D1F2D5"/>
    <a:srgbClr val="EE7965"/>
    <a:srgbClr val="CF3117"/>
    <a:srgbClr val="83AEE1"/>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84" autoAdjust="0"/>
    <p:restoredTop sz="94246" autoAdjust="0"/>
  </p:normalViewPr>
  <p:slideViewPr>
    <p:cSldViewPr>
      <p:cViewPr varScale="1">
        <p:scale>
          <a:sx n="82" d="100"/>
          <a:sy n="82" d="100"/>
        </p:scale>
        <p:origin x="80" y="364"/>
      </p:cViewPr>
      <p:guideLst>
        <p:guide orient="horz" pos="2160"/>
        <p:guide pos="3840"/>
      </p:guideLst>
    </p:cSldViewPr>
  </p:slideViewPr>
  <p:notesTextViewPr>
    <p:cViewPr>
      <p:scale>
        <a:sx n="3" d="2"/>
        <a:sy n="3" d="2"/>
      </p:scale>
      <p:origin x="0" y="0"/>
    </p:cViewPr>
  </p:notesTextViewPr>
  <p:sorterViewPr>
    <p:cViewPr>
      <p:scale>
        <a:sx n="100" d="100"/>
        <a:sy n="100" d="100"/>
      </p:scale>
      <p:origin x="0" y="-3678"/>
    </p:cViewPr>
  </p:sorterViewPr>
  <p:notesViewPr>
    <p:cSldViewPr>
      <p:cViewPr varScale="1">
        <p:scale>
          <a:sx n="76" d="100"/>
          <a:sy n="76" d="100"/>
        </p:scale>
        <p:origin x="330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server-1\skds\skds\Diana_Kalnina\Projekti_2023\Bezd&#363;mu%20asoci&#257;cija%20(Kontrabanda)\Rez\Grafiki_Bezdumu%20asoc_2023_MK.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file:///\\server-1\skds\skds\Diana_Kalnina\Projekti_2023\Bezd&#363;mu%20asoci&#257;cija%20(Kontrabanda)\Rez\Grafiki_Bezdumu%20asoc_2023_MK.xlsx" TargetMode="External"/><Relationship Id="rId1" Type="http://schemas.openxmlformats.org/officeDocument/2006/relationships/themeOverride" Target="../theme/themeOverride17.xml"/></Relationships>
</file>

<file path=ppt/charts/_rels/chart2.xml.rels><?xml version="1.0" encoding="UTF-8" standalone="yes"?>
<Relationships xmlns="http://schemas.openxmlformats.org/package/2006/relationships"><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erver-1\skds\skds\Diana_Kalnina\Projekti_2023\Bezd&#363;mu%20asoci&#257;cija%20(Kontrabanda)\Rez\Grafiki_Bezdumu%20asoc_2023.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88979670138888878"/>
          <c:y val="3.6177603366809606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48734290566620347"/>
          <c:y val="3.3745910700990457E-2"/>
          <c:w val="0.51265709433379647"/>
          <c:h val="0.92643398085267992"/>
        </c:manualLayout>
      </c:layout>
      <c:barChart>
        <c:barDir val="bar"/>
        <c:grouping val="clustered"/>
        <c:varyColors val="0"/>
        <c:ser>
          <c:idx val="0"/>
          <c:order val="0"/>
          <c:tx>
            <c:strRef>
              <c:f>Dati!$C$3</c:f>
              <c:strCache>
                <c:ptCount val="1"/>
                <c:pt idx="0">
                  <c:v>06.2023., n=1010</c:v>
                </c:pt>
              </c:strCache>
            </c:strRef>
          </c:tx>
          <c:spPr>
            <a:solidFill>
              <a:srgbClr val="66180B"/>
            </a:solidFill>
            <a:ln w="25400">
              <a:noFill/>
            </a:ln>
          </c:spPr>
          <c:invertIfNegative val="0"/>
          <c:dPt>
            <c:idx val="3"/>
            <c:invertIfNegative val="0"/>
            <c:bubble3D val="0"/>
            <c:spPr>
              <a:solidFill>
                <a:srgbClr val="66180B"/>
              </a:solidFill>
              <a:ln w="3175">
                <a:noFill/>
                <a:prstDash val="solid"/>
              </a:ln>
            </c:spPr>
            <c:extLst>
              <c:ext xmlns:c16="http://schemas.microsoft.com/office/drawing/2014/chart" uri="{C3380CC4-5D6E-409C-BE32-E72D297353CC}">
                <c16:uniqueId val="{00000001-9E10-47D1-9AC5-513AEA92B203}"/>
              </c:ext>
            </c:extLst>
          </c:dPt>
          <c:dPt>
            <c:idx val="4"/>
            <c:invertIfNegative val="0"/>
            <c:bubble3D val="0"/>
            <c:extLst>
              <c:ext xmlns:c16="http://schemas.microsoft.com/office/drawing/2014/chart" uri="{C3380CC4-5D6E-409C-BE32-E72D297353CC}">
                <c16:uniqueId val="{00000002-9E10-47D1-9AC5-513AEA92B203}"/>
              </c:ext>
            </c:extLst>
          </c:dPt>
          <c:dPt>
            <c:idx val="5"/>
            <c:invertIfNegative val="0"/>
            <c:bubble3D val="0"/>
            <c:extLst>
              <c:ext xmlns:c16="http://schemas.microsoft.com/office/drawing/2014/chart" uri="{C3380CC4-5D6E-409C-BE32-E72D297353CC}">
                <c16:uniqueId val="{00000003-9E10-47D1-9AC5-513AEA92B203}"/>
              </c:ext>
            </c:extLst>
          </c:dPt>
          <c:dPt>
            <c:idx val="6"/>
            <c:invertIfNegative val="0"/>
            <c:bubble3D val="0"/>
            <c:spPr>
              <a:solidFill>
                <a:srgbClr val="66180B"/>
              </a:solidFill>
              <a:ln w="3175">
                <a:noFill/>
                <a:prstDash val="solid"/>
              </a:ln>
            </c:spPr>
            <c:extLst>
              <c:ext xmlns:c16="http://schemas.microsoft.com/office/drawing/2014/chart" uri="{C3380CC4-5D6E-409C-BE32-E72D297353CC}">
                <c16:uniqueId val="{00000005-9E10-47D1-9AC5-513AEA92B203}"/>
              </c:ext>
            </c:extLst>
          </c:dPt>
          <c:dPt>
            <c:idx val="7"/>
            <c:invertIfNegative val="0"/>
            <c:bubble3D val="0"/>
            <c:extLst>
              <c:ext xmlns:c16="http://schemas.microsoft.com/office/drawing/2014/chart" uri="{C3380CC4-5D6E-409C-BE32-E72D297353CC}">
                <c16:uniqueId val="{00000006-9E10-47D1-9AC5-513AEA92B203}"/>
              </c:ext>
            </c:extLst>
          </c:dPt>
          <c:dPt>
            <c:idx val="8"/>
            <c:invertIfNegative val="0"/>
            <c:bubble3D val="0"/>
            <c:spPr>
              <a:solidFill>
                <a:srgbClr val="66180B"/>
              </a:solidFill>
              <a:ln w="3175">
                <a:noFill/>
                <a:prstDash val="solid"/>
              </a:ln>
            </c:spPr>
            <c:extLst>
              <c:ext xmlns:c16="http://schemas.microsoft.com/office/drawing/2014/chart" uri="{C3380CC4-5D6E-409C-BE32-E72D297353CC}">
                <c16:uniqueId val="{00000008-9E10-47D1-9AC5-513AEA92B203}"/>
              </c:ext>
            </c:extLst>
          </c:dPt>
          <c:dPt>
            <c:idx val="9"/>
            <c:invertIfNegative val="0"/>
            <c:bubble3D val="0"/>
            <c:extLst>
              <c:ext xmlns:c16="http://schemas.microsoft.com/office/drawing/2014/chart" uri="{C3380CC4-5D6E-409C-BE32-E72D297353CC}">
                <c16:uniqueId val="{00000009-9E10-47D1-9AC5-513AEA92B203}"/>
              </c:ext>
            </c:extLst>
          </c:dPt>
          <c:dPt>
            <c:idx val="10"/>
            <c:invertIfNegative val="0"/>
            <c:bubble3D val="0"/>
            <c:spPr>
              <a:solidFill>
                <a:srgbClr val="66180B"/>
              </a:solidFill>
              <a:ln w="6350">
                <a:noFill/>
              </a:ln>
            </c:spPr>
            <c:extLst>
              <c:ext xmlns:c16="http://schemas.microsoft.com/office/drawing/2014/chart" uri="{C3380CC4-5D6E-409C-BE32-E72D297353CC}">
                <c16:uniqueId val="{0000000B-9E10-47D1-9AC5-513AEA92B203}"/>
              </c:ext>
            </c:extLst>
          </c:dPt>
          <c:dPt>
            <c:idx val="11"/>
            <c:invertIfNegative val="0"/>
            <c:bubble3D val="0"/>
            <c:extLst>
              <c:ext xmlns:c16="http://schemas.microsoft.com/office/drawing/2014/chart" uri="{C3380CC4-5D6E-409C-BE32-E72D297353CC}">
                <c16:uniqueId val="{0000000C-9E10-47D1-9AC5-513AEA92B203}"/>
              </c:ext>
            </c:extLst>
          </c:dPt>
          <c:dPt>
            <c:idx val="12"/>
            <c:invertIfNegative val="0"/>
            <c:bubble3D val="0"/>
            <c:spPr>
              <a:solidFill>
                <a:srgbClr val="66180B"/>
              </a:solidFill>
              <a:ln w="6350">
                <a:solidFill>
                  <a:schemeClr val="accent1"/>
                </a:solidFill>
              </a:ln>
            </c:spPr>
            <c:extLst>
              <c:ext xmlns:c16="http://schemas.microsoft.com/office/drawing/2014/chart" uri="{C3380CC4-5D6E-409C-BE32-E72D297353CC}">
                <c16:uniqueId val="{0000000E-9E10-47D1-9AC5-513AEA92B203}"/>
              </c:ext>
            </c:extLst>
          </c:dPt>
          <c:dPt>
            <c:idx val="13"/>
            <c:invertIfNegative val="0"/>
            <c:bubble3D val="0"/>
            <c:extLst>
              <c:ext xmlns:c16="http://schemas.microsoft.com/office/drawing/2014/chart" uri="{C3380CC4-5D6E-409C-BE32-E72D297353CC}">
                <c16:uniqueId val="{0000000F-9E10-47D1-9AC5-513AEA92B203}"/>
              </c:ext>
            </c:extLst>
          </c:dPt>
          <c:dPt>
            <c:idx val="15"/>
            <c:invertIfNegative val="0"/>
            <c:bubble3D val="0"/>
            <c:spPr>
              <a:solidFill>
                <a:srgbClr val="66180B"/>
              </a:solidFill>
              <a:ln w="6350">
                <a:solidFill>
                  <a:schemeClr val="accent1"/>
                </a:solidFill>
              </a:ln>
            </c:spPr>
            <c:extLst>
              <c:ext xmlns:c16="http://schemas.microsoft.com/office/drawing/2014/chart" uri="{C3380CC4-5D6E-409C-BE32-E72D297353CC}">
                <c16:uniqueId val="{00000011-9E10-47D1-9AC5-513AEA92B203}"/>
              </c:ext>
            </c:extLst>
          </c:dPt>
          <c:dPt>
            <c:idx val="16"/>
            <c:invertIfNegative val="0"/>
            <c:bubble3D val="0"/>
            <c:extLst>
              <c:ext xmlns:c16="http://schemas.microsoft.com/office/drawing/2014/chart" uri="{C3380CC4-5D6E-409C-BE32-E72D297353CC}">
                <c16:uniqueId val="{00000012-9E10-47D1-9AC5-513AEA92B203}"/>
              </c:ext>
            </c:extLst>
          </c:dPt>
          <c:dLbls>
            <c:dLbl>
              <c:idx val="10"/>
              <c:numFmt formatCode="#,##0" sourceLinked="0"/>
              <c:spPr>
                <a:noFill/>
                <a:ln w="25400">
                  <a:noFill/>
                </a:ln>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B-9E10-47D1-9AC5-513AEA92B203}"/>
                </c:ext>
              </c:extLst>
            </c:dLbl>
            <c:spPr>
              <a:noFill/>
              <a:ln w="25400">
                <a:noFill/>
              </a:ln>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Dati!$B$8:$B$12</c:f>
              <c:strCache>
                <c:ptCount val="5"/>
                <c:pt idx="0">
                  <c:v>Draugi vai paziņas ir pirkuši degvielu***</c:v>
                </c:pt>
                <c:pt idx="1">
                  <c:v>Draugi vai paziņas ir pirkuši alkoholu***</c:v>
                </c:pt>
                <c:pt idx="2">
                  <c:v>Nav pirkuši minētās lietas, taču draugu un paziņu lokā ir cilvēki, kuri ir pirkuši****</c:v>
                </c:pt>
                <c:pt idx="3">
                  <c:v>Nav pirkuši, un arī starp draugiem un paziņām nezina tādus, kas to būtu darījuši </c:v>
                </c:pt>
                <c:pt idx="4">
                  <c:v>Grūti pateikt</c:v>
                </c:pt>
              </c:strCache>
            </c:strRef>
          </c:cat>
          <c:val>
            <c:numRef>
              <c:f>Dati!$C$8:$C$12</c:f>
              <c:numCache>
                <c:formatCode>0</c:formatCode>
                <c:ptCount val="5"/>
                <c:pt idx="0">
                  <c:v>4.6570958761487447</c:v>
                </c:pt>
                <c:pt idx="1">
                  <c:v>4.0852711135837589</c:v>
                </c:pt>
                <c:pt idx="3">
                  <c:v>73.991688986723403</c:v>
                </c:pt>
                <c:pt idx="4">
                  <c:v>2.9152932392297735</c:v>
                </c:pt>
              </c:numCache>
            </c:numRef>
          </c:val>
          <c:extLst>
            <c:ext xmlns:c16="http://schemas.microsoft.com/office/drawing/2014/chart" uri="{C3380CC4-5D6E-409C-BE32-E72D297353CC}">
              <c16:uniqueId val="{00000013-9E10-47D1-9AC5-513AEA92B203}"/>
            </c:ext>
          </c:extLst>
        </c:ser>
        <c:ser>
          <c:idx val="1"/>
          <c:order val="1"/>
          <c:tx>
            <c:strRef>
              <c:f>Dati!$D$3</c:f>
              <c:strCache>
                <c:ptCount val="1"/>
                <c:pt idx="0">
                  <c:v>05.2022., n=1010</c:v>
                </c:pt>
              </c:strCache>
            </c:strRef>
          </c:tx>
          <c:spPr>
            <a:solidFill>
              <a:srgbClr val="CF3117"/>
            </a:solidFill>
            <a:ln>
              <a:noFill/>
            </a:ln>
          </c:spPr>
          <c:invertIfNegative val="0"/>
          <c:dPt>
            <c:idx val="10"/>
            <c:invertIfNegative val="0"/>
            <c:bubble3D val="0"/>
            <c:spPr>
              <a:solidFill>
                <a:srgbClr val="CF3117"/>
              </a:solidFill>
              <a:ln w="25400">
                <a:noFill/>
              </a:ln>
            </c:spPr>
            <c:extLst>
              <c:ext xmlns:c16="http://schemas.microsoft.com/office/drawing/2014/chart" uri="{C3380CC4-5D6E-409C-BE32-E72D297353CC}">
                <c16:uniqueId val="{00000015-9E10-47D1-9AC5-513AEA92B203}"/>
              </c:ext>
            </c:extLst>
          </c:dPt>
          <c:dPt>
            <c:idx val="11"/>
            <c:invertIfNegative val="0"/>
            <c:bubble3D val="0"/>
            <c:extLst>
              <c:ext xmlns:c16="http://schemas.microsoft.com/office/drawing/2014/chart" uri="{C3380CC4-5D6E-409C-BE32-E72D297353CC}">
                <c16:uniqueId val="{00000016-9E10-47D1-9AC5-513AEA92B203}"/>
              </c:ext>
            </c:extLst>
          </c:dPt>
          <c:dLbls>
            <c:spPr>
              <a:noFill/>
              <a:ln w="25400">
                <a:noFill/>
              </a:ln>
            </c:spPr>
            <c:txPr>
              <a:bodyPr wrap="square" lIns="38100" tIns="19050" rIns="38100" bIns="19050" anchor="ctr">
                <a:spAutoFit/>
              </a:bodyPr>
              <a:lstStyle/>
              <a:p>
                <a:pPr>
                  <a:defRPr sz="1000" b="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Dati!$B$8:$B$12</c:f>
              <c:strCache>
                <c:ptCount val="5"/>
                <c:pt idx="0">
                  <c:v>Draugi vai paziņas ir pirkuši degvielu***</c:v>
                </c:pt>
                <c:pt idx="1">
                  <c:v>Draugi vai paziņas ir pirkuši alkoholu***</c:v>
                </c:pt>
                <c:pt idx="2">
                  <c:v>Nav pirkuši minētās lietas, taču draugu un paziņu lokā ir cilvēki, kuri ir pirkuši****</c:v>
                </c:pt>
                <c:pt idx="3">
                  <c:v>Nav pirkuši, un arī starp draugiem un paziņām nezina tādus, kas to būtu darījuši </c:v>
                </c:pt>
                <c:pt idx="4">
                  <c:v>Grūti pateikt</c:v>
                </c:pt>
              </c:strCache>
            </c:strRef>
          </c:cat>
          <c:val>
            <c:numRef>
              <c:f>Dati!$D$8:$D$12</c:f>
              <c:numCache>
                <c:formatCode>###0</c:formatCode>
                <c:ptCount val="5"/>
                <c:pt idx="0">
                  <c:v>4.1818883094536545</c:v>
                </c:pt>
                <c:pt idx="1">
                  <c:v>3.182573070080148</c:v>
                </c:pt>
                <c:pt idx="3">
                  <c:v>78.030494441456071</c:v>
                </c:pt>
                <c:pt idx="4">
                  <c:v>1.8842803765536555</c:v>
                </c:pt>
              </c:numCache>
            </c:numRef>
          </c:val>
          <c:extLst>
            <c:ext xmlns:c16="http://schemas.microsoft.com/office/drawing/2014/chart" uri="{C3380CC4-5D6E-409C-BE32-E72D297353CC}">
              <c16:uniqueId val="{00000017-9E10-47D1-9AC5-513AEA92B203}"/>
            </c:ext>
          </c:extLst>
        </c:ser>
        <c:ser>
          <c:idx val="2"/>
          <c:order val="2"/>
          <c:tx>
            <c:strRef>
              <c:f>Dati!$E$3</c:f>
              <c:strCache>
                <c:ptCount val="1"/>
                <c:pt idx="0">
                  <c:v>07.2021., n=1008</c:v>
                </c:pt>
              </c:strCache>
            </c:strRef>
          </c:tx>
          <c:spPr>
            <a:solidFill>
              <a:srgbClr val="EE7965"/>
            </a:solidFill>
          </c:spPr>
          <c:invertIfNegative val="0"/>
          <c:dLbls>
            <c:spPr>
              <a:noFill/>
              <a:ln w="25400">
                <a:noFill/>
              </a:ln>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Dati!$B$8:$B$12</c:f>
              <c:strCache>
                <c:ptCount val="5"/>
                <c:pt idx="0">
                  <c:v>Draugi vai paziņas ir pirkuši degvielu***</c:v>
                </c:pt>
                <c:pt idx="1">
                  <c:v>Draugi vai paziņas ir pirkuši alkoholu***</c:v>
                </c:pt>
                <c:pt idx="2">
                  <c:v>Nav pirkuši minētās lietas, taču draugu un paziņu lokā ir cilvēki, kuri ir pirkuši****</c:v>
                </c:pt>
                <c:pt idx="3">
                  <c:v>Nav pirkuši, un arī starp draugiem un paziņām nezina tādus, kas to būtu darījuši </c:v>
                </c:pt>
                <c:pt idx="4">
                  <c:v>Grūti pateikt</c:v>
                </c:pt>
              </c:strCache>
            </c:strRef>
          </c:cat>
          <c:val>
            <c:numRef>
              <c:f>Dati!$E$8:$E$12</c:f>
              <c:numCache>
                <c:formatCode>0</c:formatCode>
                <c:ptCount val="5"/>
                <c:pt idx="0">
                  <c:v>3.5211006173420905</c:v>
                </c:pt>
                <c:pt idx="1">
                  <c:v>2.8706285412450852</c:v>
                </c:pt>
                <c:pt idx="3">
                  <c:v>77.097046747604026</c:v>
                </c:pt>
                <c:pt idx="4">
                  <c:v>1.2143814906100674</c:v>
                </c:pt>
              </c:numCache>
            </c:numRef>
          </c:val>
          <c:extLst>
            <c:ext xmlns:c16="http://schemas.microsoft.com/office/drawing/2014/chart" uri="{C3380CC4-5D6E-409C-BE32-E72D297353CC}">
              <c16:uniqueId val="{00000018-9E10-47D1-9AC5-513AEA92B203}"/>
            </c:ext>
          </c:extLst>
        </c:ser>
        <c:ser>
          <c:idx val="3"/>
          <c:order val="3"/>
          <c:tx>
            <c:strRef>
              <c:f>Dati!$F$3</c:f>
              <c:strCache>
                <c:ptCount val="1"/>
                <c:pt idx="0">
                  <c:v>08.2020., n=1009</c:v>
                </c:pt>
              </c:strCache>
            </c:strRef>
          </c:tx>
          <c:spPr>
            <a:solidFill>
              <a:srgbClr val="F4A698"/>
            </a:solidFill>
          </c:spPr>
          <c:invertIfNegative val="0"/>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Dati!$B$8:$B$12</c:f>
              <c:strCache>
                <c:ptCount val="5"/>
                <c:pt idx="0">
                  <c:v>Draugi vai paziņas ir pirkuši degvielu***</c:v>
                </c:pt>
                <c:pt idx="1">
                  <c:v>Draugi vai paziņas ir pirkuši alkoholu***</c:v>
                </c:pt>
                <c:pt idx="2">
                  <c:v>Nav pirkuši minētās lietas, taču draugu un paziņu lokā ir cilvēki, kuri ir pirkuši****</c:v>
                </c:pt>
                <c:pt idx="3">
                  <c:v>Nav pirkuši, un arī starp draugiem un paziņām nezina tādus, kas to būtu darījuši </c:v>
                </c:pt>
                <c:pt idx="4">
                  <c:v>Grūti pateikt</c:v>
                </c:pt>
              </c:strCache>
            </c:strRef>
          </c:cat>
          <c:val>
            <c:numRef>
              <c:f>Dati!$F$8:$F$12</c:f>
              <c:numCache>
                <c:formatCode>0</c:formatCode>
                <c:ptCount val="5"/>
                <c:pt idx="0">
                  <c:v>5.0009039749544604</c:v>
                </c:pt>
                <c:pt idx="1">
                  <c:v>4.5701634448456403</c:v>
                </c:pt>
                <c:pt idx="3">
                  <c:v>71.504352561625851</c:v>
                </c:pt>
                <c:pt idx="4">
                  <c:v>1.7067690459249256</c:v>
                </c:pt>
              </c:numCache>
            </c:numRef>
          </c:val>
          <c:extLst>
            <c:ext xmlns:c16="http://schemas.microsoft.com/office/drawing/2014/chart" uri="{C3380CC4-5D6E-409C-BE32-E72D297353CC}">
              <c16:uniqueId val="{00000019-9E10-47D1-9AC5-513AEA92B203}"/>
            </c:ext>
          </c:extLst>
        </c:ser>
        <c:ser>
          <c:idx val="4"/>
          <c:order val="4"/>
          <c:tx>
            <c:strRef>
              <c:f>Dati!$G$3</c:f>
              <c:strCache>
                <c:ptCount val="1"/>
                <c:pt idx="0">
                  <c:v>05.2019., n=1017</c:v>
                </c:pt>
              </c:strCache>
            </c:strRef>
          </c:tx>
          <c:spPr>
            <a:solidFill>
              <a:srgbClr val="F9D2CC"/>
            </a:solidFill>
          </c:spPr>
          <c:invertIfNegative val="0"/>
          <c:dLbls>
            <c:spPr>
              <a:noFill/>
              <a:ln>
                <a:noFill/>
              </a:ln>
              <a:effectLst/>
            </c:spPr>
            <c:txPr>
              <a:bodyPr wrap="square" lIns="38100" tIns="19050" rIns="38100" bIns="19050" anchor="ctr">
                <a:spAutoFit/>
              </a:bodyPr>
              <a:lstStyle/>
              <a:p>
                <a:pPr>
                  <a:defRPr sz="10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Dati!$B$8:$B$12</c:f>
              <c:strCache>
                <c:ptCount val="5"/>
                <c:pt idx="0">
                  <c:v>Draugi vai paziņas ir pirkuši degvielu***</c:v>
                </c:pt>
                <c:pt idx="1">
                  <c:v>Draugi vai paziņas ir pirkuši alkoholu***</c:v>
                </c:pt>
                <c:pt idx="2">
                  <c:v>Nav pirkuši minētās lietas, taču draugu un paziņu lokā ir cilvēki, kuri ir pirkuši****</c:v>
                </c:pt>
                <c:pt idx="3">
                  <c:v>Nav pirkuši, un arī starp draugiem un paziņām nezina tādus, kas to būtu darījuši </c:v>
                </c:pt>
                <c:pt idx="4">
                  <c:v>Grūti pateikt</c:v>
                </c:pt>
              </c:strCache>
            </c:strRef>
          </c:cat>
          <c:val>
            <c:numRef>
              <c:f>Dati!$G$8:$G$12</c:f>
              <c:numCache>
                <c:formatCode>0</c:formatCode>
                <c:ptCount val="5"/>
                <c:pt idx="0">
                  <c:v>6.9907413973333519</c:v>
                </c:pt>
                <c:pt idx="1">
                  <c:v>4.7814988420813958</c:v>
                </c:pt>
                <c:pt idx="3">
                  <c:v>70.482645882658957</c:v>
                </c:pt>
                <c:pt idx="4">
                  <c:v>2.731994074705006</c:v>
                </c:pt>
              </c:numCache>
            </c:numRef>
          </c:val>
          <c:extLst>
            <c:ext xmlns:c16="http://schemas.microsoft.com/office/drawing/2014/chart" uri="{C3380CC4-5D6E-409C-BE32-E72D297353CC}">
              <c16:uniqueId val="{0000001A-9E10-47D1-9AC5-513AEA92B203}"/>
            </c:ext>
          </c:extLst>
        </c:ser>
        <c:ser>
          <c:idx val="5"/>
          <c:order val="5"/>
          <c:tx>
            <c:strRef>
              <c:f>Dati!$H$3</c:f>
              <c:strCache>
                <c:ptCount val="1"/>
                <c:pt idx="0">
                  <c:v>09.2015., n=1005</c:v>
                </c:pt>
              </c:strCache>
            </c:strRef>
          </c:tx>
          <c:spPr>
            <a:solidFill>
              <a:srgbClr val="23621F"/>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Dati!$B$8:$B$12</c:f>
              <c:strCache>
                <c:ptCount val="5"/>
                <c:pt idx="0">
                  <c:v>Draugi vai paziņas ir pirkuši degvielu***</c:v>
                </c:pt>
                <c:pt idx="1">
                  <c:v>Draugi vai paziņas ir pirkuši alkoholu***</c:v>
                </c:pt>
                <c:pt idx="2">
                  <c:v>Nav pirkuši minētās lietas, taču draugu un paziņu lokā ir cilvēki, kuri ir pirkuši****</c:v>
                </c:pt>
                <c:pt idx="3">
                  <c:v>Nav pirkuši, un arī starp draugiem un paziņām nezina tādus, kas to būtu darījuši </c:v>
                </c:pt>
                <c:pt idx="4">
                  <c:v>Grūti pateikt</c:v>
                </c:pt>
              </c:strCache>
            </c:strRef>
          </c:cat>
          <c:val>
            <c:numRef>
              <c:f>Dati!$H$8:$H$12</c:f>
              <c:numCache>
                <c:formatCode>General</c:formatCode>
                <c:ptCount val="5"/>
                <c:pt idx="2" formatCode="0">
                  <c:v>31.493633937283288</c:v>
                </c:pt>
                <c:pt idx="3" formatCode="0">
                  <c:v>43.720444151053002</c:v>
                </c:pt>
                <c:pt idx="4" formatCode="0">
                  <c:v>3.6312375714415808</c:v>
                </c:pt>
              </c:numCache>
            </c:numRef>
          </c:val>
          <c:extLst>
            <c:ext xmlns:c16="http://schemas.microsoft.com/office/drawing/2014/chart" uri="{C3380CC4-5D6E-409C-BE32-E72D297353CC}">
              <c16:uniqueId val="{0000001B-9E10-47D1-9AC5-513AEA92B203}"/>
            </c:ext>
          </c:extLst>
        </c:ser>
        <c:ser>
          <c:idx val="6"/>
          <c:order val="6"/>
          <c:tx>
            <c:strRef>
              <c:f>Dati!$I$3</c:f>
              <c:strCache>
                <c:ptCount val="1"/>
                <c:pt idx="0">
                  <c:v>06.2013., n=1004</c:v>
                </c:pt>
              </c:strCache>
            </c:strRef>
          </c:tx>
          <c:spPr>
            <a:solidFill>
              <a:srgbClr val="9CDE99"/>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Dati!$B$8:$B$12</c:f>
              <c:strCache>
                <c:ptCount val="5"/>
                <c:pt idx="0">
                  <c:v>Draugi vai paziņas ir pirkuši degvielu***</c:v>
                </c:pt>
                <c:pt idx="1">
                  <c:v>Draugi vai paziņas ir pirkuši alkoholu***</c:v>
                </c:pt>
                <c:pt idx="2">
                  <c:v>Nav pirkuši minētās lietas, taču draugu un paziņu lokā ir cilvēki, kuri ir pirkuši****</c:v>
                </c:pt>
                <c:pt idx="3">
                  <c:v>Nav pirkuši, un arī starp draugiem un paziņām nezina tādus, kas to būtu darījuši </c:v>
                </c:pt>
                <c:pt idx="4">
                  <c:v>Grūti pateikt</c:v>
                </c:pt>
              </c:strCache>
            </c:strRef>
          </c:cat>
          <c:val>
            <c:numRef>
              <c:f>Dati!$I$8:$I$12</c:f>
              <c:numCache>
                <c:formatCode>General</c:formatCode>
                <c:ptCount val="5"/>
                <c:pt idx="2" formatCode="0">
                  <c:v>23.046217139032375</c:v>
                </c:pt>
                <c:pt idx="3" formatCode="0">
                  <c:v>40.716189762526</c:v>
                </c:pt>
                <c:pt idx="4" formatCode="0">
                  <c:v>1.9583777656022034</c:v>
                </c:pt>
              </c:numCache>
            </c:numRef>
          </c:val>
          <c:extLst>
            <c:ext xmlns:c16="http://schemas.microsoft.com/office/drawing/2014/chart" uri="{C3380CC4-5D6E-409C-BE32-E72D297353CC}">
              <c16:uniqueId val="{0000001C-9E10-47D1-9AC5-513AEA92B203}"/>
            </c:ext>
          </c:extLst>
        </c:ser>
        <c:dLbls>
          <c:showLegendKey val="0"/>
          <c:showVal val="0"/>
          <c:showCatName val="0"/>
          <c:showSerName val="0"/>
          <c:showPercent val="0"/>
          <c:showBubbleSize val="0"/>
        </c:dLbls>
        <c:gapWidth val="40"/>
        <c:axId val="679435016"/>
        <c:axId val="679427960"/>
      </c:barChart>
      <c:catAx>
        <c:axId val="67943501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679427960"/>
        <c:crosses val="autoZero"/>
        <c:auto val="1"/>
        <c:lblAlgn val="ctr"/>
        <c:lblOffset val="100"/>
        <c:tickLblSkip val="1"/>
        <c:tickMarkSkip val="1"/>
        <c:noMultiLvlLbl val="0"/>
      </c:catAx>
      <c:valAx>
        <c:axId val="679427960"/>
        <c:scaling>
          <c:orientation val="minMax"/>
          <c:min val="0"/>
        </c:scaling>
        <c:delete val="1"/>
        <c:axPos val="t"/>
        <c:numFmt formatCode="0" sourceLinked="1"/>
        <c:majorTickMark val="out"/>
        <c:minorTickMark val="none"/>
        <c:tickLblPos val="nextTo"/>
        <c:crossAx val="679435016"/>
        <c:crosses val="autoZero"/>
        <c:crossBetween val="between"/>
        <c:majorUnit val="20"/>
      </c:valAx>
      <c:spPr>
        <a:noFill/>
        <a:ln w="25400">
          <a:noFill/>
        </a:ln>
      </c:spPr>
    </c:plotArea>
    <c:legend>
      <c:legendPos val="r"/>
      <c:layout>
        <c:manualLayout>
          <c:xMode val="edge"/>
          <c:yMode val="edge"/>
          <c:x val="0.70137065972222234"/>
          <c:y val="0.23098421634663721"/>
          <c:w val="0.26996614583333334"/>
          <c:h val="0.25466541636189038"/>
        </c:manualLayout>
      </c:layout>
      <c:overlay val="0"/>
      <c:txPr>
        <a:bodyPr/>
        <a:lstStyle/>
        <a:p>
          <a:pPr>
            <a:defRPr sz="10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673881826742003"/>
          <c:y val="0.19103143274853801"/>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3371597906061126"/>
          <c:y val="0.21208698830409359"/>
          <c:w val="0.75509893391903427"/>
          <c:h val="0.76444980506822613"/>
        </c:manualLayout>
      </c:layout>
      <c:barChart>
        <c:barDir val="bar"/>
        <c:grouping val="stacked"/>
        <c:varyColors val="0"/>
        <c:ser>
          <c:idx val="0"/>
          <c:order val="0"/>
          <c:tx>
            <c:strRef>
              <c:f>Dati!$C$338</c:f>
              <c:strCache>
                <c:ptCount val="1"/>
                <c:pt idx="0">
                  <c:v>.</c:v>
                </c:pt>
              </c:strCache>
            </c:strRef>
          </c:tx>
          <c:spPr>
            <a:noFill/>
            <a:ln w="25400">
              <a:noFill/>
            </a:ln>
          </c:spPr>
          <c:invertIfNegative val="0"/>
          <c:dLbls>
            <c:delete val="1"/>
          </c:dLbls>
          <c:cat>
            <c:strRef>
              <c:f>Dati!$B$339:$B$344</c:f>
              <c:strCache>
                <c:ptCount val="6"/>
                <c:pt idx="0">
                  <c:v>06.2023., n=1010</c:v>
                </c:pt>
                <c:pt idx="1">
                  <c:v>05.2022., n=1010</c:v>
                </c:pt>
                <c:pt idx="2">
                  <c:v>07.2021., n=1008</c:v>
                </c:pt>
                <c:pt idx="3">
                  <c:v>08.2020., n=1009</c:v>
                </c:pt>
                <c:pt idx="4">
                  <c:v>05.2019., n=1017</c:v>
                </c:pt>
                <c:pt idx="5">
                  <c:v>06.2013., n=1004</c:v>
                </c:pt>
              </c:strCache>
            </c:strRef>
          </c:cat>
          <c:val>
            <c:numRef>
              <c:f>Dati!$C$339:$C$344</c:f>
              <c:numCache>
                <c:formatCode>0</c:formatCode>
                <c:ptCount val="6"/>
                <c:pt idx="0">
                  <c:v>14.008289583314713</c:v>
                </c:pt>
                <c:pt idx="1">
                  <c:v>20.111907843024845</c:v>
                </c:pt>
                <c:pt idx="2">
                  <c:v>15.739229379158637</c:v>
                </c:pt>
                <c:pt idx="3">
                  <c:v>15.193619752623995</c:v>
                </c:pt>
                <c:pt idx="4">
                  <c:v>13.312938396305384</c:v>
                </c:pt>
                <c:pt idx="5">
                  <c:v>7</c:v>
                </c:pt>
              </c:numCache>
            </c:numRef>
          </c:val>
          <c:extLst>
            <c:ext xmlns:c16="http://schemas.microsoft.com/office/drawing/2014/chart" uri="{C3380CC4-5D6E-409C-BE32-E72D297353CC}">
              <c16:uniqueId val="{00000000-2006-4614-9879-772A41FDCC6F}"/>
            </c:ext>
          </c:extLst>
        </c:ser>
        <c:ser>
          <c:idx val="1"/>
          <c:order val="1"/>
          <c:tx>
            <c:strRef>
              <c:f>Dati!$D$338</c:f>
              <c:strCache>
                <c:ptCount val="1"/>
                <c:pt idx="0">
                  <c:v>Ļoti nesekmīga</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Dati!$B$339:$B$344</c:f>
              <c:strCache>
                <c:ptCount val="6"/>
                <c:pt idx="0">
                  <c:v>06.2023., n=1010</c:v>
                </c:pt>
                <c:pt idx="1">
                  <c:v>05.2022., n=1010</c:v>
                </c:pt>
                <c:pt idx="2">
                  <c:v>07.2021., n=1008</c:v>
                </c:pt>
                <c:pt idx="3">
                  <c:v>08.2020., n=1009</c:v>
                </c:pt>
                <c:pt idx="4">
                  <c:v>05.2019., n=1017</c:v>
                </c:pt>
                <c:pt idx="5">
                  <c:v>06.2013., n=1004</c:v>
                </c:pt>
              </c:strCache>
            </c:strRef>
          </c:cat>
          <c:val>
            <c:numRef>
              <c:f>Dati!$D$339:$D$344</c:f>
              <c:numCache>
                <c:formatCode>0</c:formatCode>
                <c:ptCount val="6"/>
                <c:pt idx="0">
                  <c:v>18.790144423104973</c:v>
                </c:pt>
                <c:pt idx="1">
                  <c:v>18.4350785444792</c:v>
                </c:pt>
                <c:pt idx="2">
                  <c:v>19.074663737819652</c:v>
                </c:pt>
                <c:pt idx="3">
                  <c:v>21.395314560459209</c:v>
                </c:pt>
                <c:pt idx="4">
                  <c:v>21.430570437047283</c:v>
                </c:pt>
                <c:pt idx="5">
                  <c:v>28.569905222358365</c:v>
                </c:pt>
              </c:numCache>
            </c:numRef>
          </c:val>
          <c:extLst>
            <c:ext xmlns:c16="http://schemas.microsoft.com/office/drawing/2014/chart" uri="{C3380CC4-5D6E-409C-BE32-E72D297353CC}">
              <c16:uniqueId val="{00000001-2006-4614-9879-772A41FDCC6F}"/>
            </c:ext>
          </c:extLst>
        </c:ser>
        <c:ser>
          <c:idx val="2"/>
          <c:order val="2"/>
          <c:tx>
            <c:strRef>
              <c:f>Dati!$E$338</c:f>
              <c:strCache>
                <c:ptCount val="1"/>
                <c:pt idx="0">
                  <c:v>Drīzāk nesekmīga</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Dati!$B$339:$B$344</c:f>
              <c:strCache>
                <c:ptCount val="6"/>
                <c:pt idx="0">
                  <c:v>06.2023., n=1010</c:v>
                </c:pt>
                <c:pt idx="1">
                  <c:v>05.2022., n=1010</c:v>
                </c:pt>
                <c:pt idx="2">
                  <c:v>07.2021., n=1008</c:v>
                </c:pt>
                <c:pt idx="3">
                  <c:v>08.2020., n=1009</c:v>
                </c:pt>
                <c:pt idx="4">
                  <c:v>05.2019., n=1017</c:v>
                </c:pt>
                <c:pt idx="5">
                  <c:v>06.2013., n=1004</c:v>
                </c:pt>
              </c:strCache>
            </c:strRef>
          </c:cat>
          <c:val>
            <c:numRef>
              <c:f>Dati!$E$339:$E$344</c:f>
              <c:numCache>
                <c:formatCode>0</c:formatCode>
                <c:ptCount val="6"/>
                <c:pt idx="0">
                  <c:v>43.636180966786505</c:v>
                </c:pt>
                <c:pt idx="1">
                  <c:v>37.887628585702153</c:v>
                </c:pt>
                <c:pt idx="2">
                  <c:v>41.62072185622791</c:v>
                </c:pt>
                <c:pt idx="3">
                  <c:v>39.845680660122987</c:v>
                </c:pt>
                <c:pt idx="4">
                  <c:v>41.691106139853531</c:v>
                </c:pt>
                <c:pt idx="5">
                  <c:v>40.86470975084783</c:v>
                </c:pt>
              </c:numCache>
            </c:numRef>
          </c:val>
          <c:extLst>
            <c:ext xmlns:c16="http://schemas.microsoft.com/office/drawing/2014/chart" uri="{C3380CC4-5D6E-409C-BE32-E72D297353CC}">
              <c16:uniqueId val="{00000002-2006-4614-9879-772A41FDCC6F}"/>
            </c:ext>
          </c:extLst>
        </c:ser>
        <c:ser>
          <c:idx val="3"/>
          <c:order val="3"/>
          <c:tx>
            <c:strRef>
              <c:f>Dati!$F$338</c:f>
              <c:strCache>
                <c:ptCount val="1"/>
                <c:pt idx="0">
                  <c:v>Drīzāk sekmīga</c:v>
                </c:pt>
              </c:strCache>
            </c:strRef>
          </c:tx>
          <c:spPr>
            <a:solidFill>
              <a:srgbClr val="74D880"/>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Dati!$B$339:$B$344</c:f>
              <c:strCache>
                <c:ptCount val="6"/>
                <c:pt idx="0">
                  <c:v>06.2023., n=1010</c:v>
                </c:pt>
                <c:pt idx="1">
                  <c:v>05.2022., n=1010</c:v>
                </c:pt>
                <c:pt idx="2">
                  <c:v>07.2021., n=1008</c:v>
                </c:pt>
                <c:pt idx="3">
                  <c:v>08.2020., n=1009</c:v>
                </c:pt>
                <c:pt idx="4">
                  <c:v>05.2019., n=1017</c:v>
                </c:pt>
                <c:pt idx="5">
                  <c:v>06.2013., n=1004</c:v>
                </c:pt>
              </c:strCache>
            </c:strRef>
          </c:cat>
          <c:val>
            <c:numRef>
              <c:f>Dati!$F$339:$F$344</c:f>
              <c:numCache>
                <c:formatCode>0</c:formatCode>
                <c:ptCount val="6"/>
                <c:pt idx="0">
                  <c:v>21.350974471094268</c:v>
                </c:pt>
                <c:pt idx="1">
                  <c:v>27.507701377708422</c:v>
                </c:pt>
                <c:pt idx="2">
                  <c:v>24.306454990509302</c:v>
                </c:pt>
                <c:pt idx="3">
                  <c:v>22.558784908864819</c:v>
                </c:pt>
                <c:pt idx="4">
                  <c:v>21.778294417785524</c:v>
                </c:pt>
                <c:pt idx="5">
                  <c:v>14.23438331901527</c:v>
                </c:pt>
              </c:numCache>
            </c:numRef>
          </c:val>
          <c:extLst>
            <c:ext xmlns:c16="http://schemas.microsoft.com/office/drawing/2014/chart" uri="{C3380CC4-5D6E-409C-BE32-E72D297353CC}">
              <c16:uniqueId val="{00000003-2006-4614-9879-772A41FDCC6F}"/>
            </c:ext>
          </c:extLst>
        </c:ser>
        <c:ser>
          <c:idx val="4"/>
          <c:order val="4"/>
          <c:tx>
            <c:strRef>
              <c:f>Dati!$G$338</c:f>
              <c:strCache>
                <c:ptCount val="1"/>
                <c:pt idx="0">
                  <c:v>Ļoti sekmīga</c:v>
                </c:pt>
              </c:strCache>
            </c:strRef>
          </c:tx>
          <c:spPr>
            <a:solidFill>
              <a:schemeClr val="accent5">
                <a:lumMod val="50000"/>
              </a:schemeClr>
            </a:solidFill>
          </c:spPr>
          <c:invertIfNegative val="0"/>
          <c:dLbls>
            <c:dLbl>
              <c:idx val="0"/>
              <c:layout>
                <c:manualLayout>
                  <c:x val="1.2069915254237179E-2"/>
                  <c:y val="0"/>
                </c:manualLayout>
              </c:layout>
              <c:spPr>
                <a:noFill/>
                <a:ln>
                  <a:noFill/>
                </a:ln>
                <a:effectLst/>
              </c:spPr>
              <c:txPr>
                <a:bodyPr wrap="square" lIns="38100" tIns="19050" rIns="38100" bIns="19050" anchor="ctr">
                  <a:spAutoFit/>
                </a:bodyPr>
                <a:lstStyle/>
                <a:p>
                  <a:pPr>
                    <a:defRPr sz="1100" b="1">
                      <a:solidFill>
                        <a:schemeClr val="tx1"/>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7A4-4A4A-9E06-0BEB5143155A}"/>
                </c:ext>
              </c:extLst>
            </c:dLbl>
            <c:dLbl>
              <c:idx val="3"/>
              <c:spPr>
                <a:noFill/>
                <a:ln>
                  <a:noFill/>
                </a:ln>
                <a:effectLst/>
              </c:spPr>
              <c:txPr>
                <a:bodyPr wrap="square" lIns="38100" tIns="19050" rIns="38100" bIns="19050" anchor="ctr">
                  <a:spAutoFit/>
                </a:bodyPr>
                <a:lstStyle/>
                <a:p>
                  <a:pPr>
                    <a:defRPr sz="1100"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006-4614-9879-772A41FDCC6F}"/>
                </c:ext>
              </c:extLst>
            </c:dLbl>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Dati!$B$339:$B$344</c:f>
              <c:strCache>
                <c:ptCount val="6"/>
                <c:pt idx="0">
                  <c:v>06.2023., n=1010</c:v>
                </c:pt>
                <c:pt idx="1">
                  <c:v>05.2022., n=1010</c:v>
                </c:pt>
                <c:pt idx="2">
                  <c:v>07.2021., n=1008</c:v>
                </c:pt>
                <c:pt idx="3">
                  <c:v>08.2020., n=1009</c:v>
                </c:pt>
                <c:pt idx="4">
                  <c:v>05.2019., n=1017</c:v>
                </c:pt>
                <c:pt idx="5">
                  <c:v>06.2013., n=1004</c:v>
                </c:pt>
              </c:strCache>
            </c:strRef>
          </c:cat>
          <c:val>
            <c:numRef>
              <c:f>Dati!$G$339:$G$344</c:f>
              <c:numCache>
                <c:formatCode>0</c:formatCode>
                <c:ptCount val="6"/>
                <c:pt idx="0">
                  <c:v>1.5957891732145451</c:v>
                </c:pt>
                <c:pt idx="1">
                  <c:v>3.4008539630226919</c:v>
                </c:pt>
                <c:pt idx="2">
                  <c:v>2.2118329087028576</c:v>
                </c:pt>
                <c:pt idx="3">
                  <c:v>1.3126421010019969</c:v>
                </c:pt>
                <c:pt idx="4">
                  <c:v>3.0962826551831806</c:v>
                </c:pt>
                <c:pt idx="5">
                  <c:v>1.6701770535317035</c:v>
                </c:pt>
              </c:numCache>
            </c:numRef>
          </c:val>
          <c:extLst>
            <c:ext xmlns:c16="http://schemas.microsoft.com/office/drawing/2014/chart" uri="{C3380CC4-5D6E-409C-BE32-E72D297353CC}">
              <c16:uniqueId val="{00000005-2006-4614-9879-772A41FDCC6F}"/>
            </c:ext>
          </c:extLst>
        </c:ser>
        <c:ser>
          <c:idx val="5"/>
          <c:order val="5"/>
          <c:tx>
            <c:strRef>
              <c:f>Dati!$H$338</c:f>
              <c:strCache>
                <c:ptCount val="1"/>
                <c:pt idx="0">
                  <c:v>.</c:v>
                </c:pt>
              </c:strCache>
            </c:strRef>
          </c:tx>
          <c:spPr>
            <a:noFill/>
          </c:spPr>
          <c:invertIfNegative val="0"/>
          <c:dLbls>
            <c:delete val="1"/>
          </c:dLbls>
          <c:cat>
            <c:strRef>
              <c:f>Dati!$B$339:$B$344</c:f>
              <c:strCache>
                <c:ptCount val="6"/>
                <c:pt idx="0">
                  <c:v>06.2023., n=1010</c:v>
                </c:pt>
                <c:pt idx="1">
                  <c:v>05.2022., n=1010</c:v>
                </c:pt>
                <c:pt idx="2">
                  <c:v>07.2021., n=1008</c:v>
                </c:pt>
                <c:pt idx="3">
                  <c:v>08.2020., n=1009</c:v>
                </c:pt>
                <c:pt idx="4">
                  <c:v>05.2019., n=1017</c:v>
                </c:pt>
                <c:pt idx="5">
                  <c:v>06.2013., n=1004</c:v>
                </c:pt>
              </c:strCache>
            </c:strRef>
          </c:cat>
          <c:val>
            <c:numRef>
              <c:f>Dati!$H$339:$H$344</c:f>
              <c:numCache>
                <c:formatCode>0</c:formatCode>
                <c:ptCount val="6"/>
                <c:pt idx="0">
                  <c:v>14.961791696422299</c:v>
                </c:pt>
                <c:pt idx="1">
                  <c:v>7</c:v>
                </c:pt>
                <c:pt idx="2">
                  <c:v>11.390267441518954</c:v>
                </c:pt>
                <c:pt idx="3">
                  <c:v>14.037128330864295</c:v>
                </c:pt>
                <c:pt idx="4">
                  <c:v>13.033978267762407</c:v>
                </c:pt>
                <c:pt idx="5">
                  <c:v>22.003994968184138</c:v>
                </c:pt>
              </c:numCache>
            </c:numRef>
          </c:val>
          <c:extLst>
            <c:ext xmlns:c16="http://schemas.microsoft.com/office/drawing/2014/chart" uri="{C3380CC4-5D6E-409C-BE32-E72D297353CC}">
              <c16:uniqueId val="{00000006-2006-4614-9879-772A41FDCC6F}"/>
            </c:ext>
          </c:extLst>
        </c:ser>
        <c:ser>
          <c:idx val="6"/>
          <c:order val="6"/>
          <c:tx>
            <c:strRef>
              <c:f>Dati!$I$338</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Dati!$B$339:$B$344</c:f>
              <c:strCache>
                <c:ptCount val="6"/>
                <c:pt idx="0">
                  <c:v>06.2023., n=1010</c:v>
                </c:pt>
                <c:pt idx="1">
                  <c:v>05.2022., n=1010</c:v>
                </c:pt>
                <c:pt idx="2">
                  <c:v>07.2021., n=1008</c:v>
                </c:pt>
                <c:pt idx="3">
                  <c:v>08.2020., n=1009</c:v>
                </c:pt>
                <c:pt idx="4">
                  <c:v>05.2019., n=1017</c:v>
                </c:pt>
                <c:pt idx="5">
                  <c:v>06.2013., n=1004</c:v>
                </c:pt>
              </c:strCache>
            </c:strRef>
          </c:cat>
          <c:val>
            <c:numRef>
              <c:f>Dati!$I$339:$I$344</c:f>
              <c:numCache>
                <c:formatCode>0</c:formatCode>
                <c:ptCount val="6"/>
                <c:pt idx="0">
                  <c:v>14.62691096579923</c:v>
                </c:pt>
                <c:pt idx="1">
                  <c:v>12.768737529087611</c:v>
                </c:pt>
                <c:pt idx="2">
                  <c:v>12.78632650674064</c:v>
                </c:pt>
                <c:pt idx="3">
                  <c:v>14.887577769550795</c:v>
                </c:pt>
                <c:pt idx="4">
                  <c:v>12.003746350130335</c:v>
                </c:pt>
                <c:pt idx="5">
                  <c:v>14.660824654246509</c:v>
                </c:pt>
              </c:numCache>
            </c:numRef>
          </c:val>
          <c:extLst>
            <c:ext xmlns:c16="http://schemas.microsoft.com/office/drawing/2014/chart" uri="{C3380CC4-5D6E-409C-BE32-E72D297353CC}">
              <c16:uniqueId val="{00000007-2006-4614-9879-772A41FDCC6F}"/>
            </c:ext>
          </c:extLst>
        </c:ser>
        <c:dLbls>
          <c:dLblPos val="ctr"/>
          <c:showLegendKey val="0"/>
          <c:showVal val="1"/>
          <c:showCatName val="0"/>
          <c:showSerName val="0"/>
          <c:showPercent val="0"/>
          <c:showBubbleSize val="0"/>
        </c:dLbls>
        <c:gapWidth val="15"/>
        <c:overlap val="100"/>
        <c:axId val="620574264"/>
        <c:axId val="620575832"/>
      </c:barChart>
      <c:catAx>
        <c:axId val="62057426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lv-LV"/>
          </a:p>
        </c:txPr>
        <c:crossAx val="620575832"/>
        <c:crossesAt val="76.400000000000006"/>
        <c:auto val="1"/>
        <c:lblAlgn val="ctr"/>
        <c:lblOffset val="100"/>
        <c:tickLblSkip val="1"/>
        <c:tickMarkSkip val="1"/>
        <c:noMultiLvlLbl val="0"/>
      </c:catAx>
      <c:valAx>
        <c:axId val="620575832"/>
        <c:scaling>
          <c:orientation val="minMax"/>
          <c:max val="135"/>
          <c:min val="0"/>
        </c:scaling>
        <c:delete val="1"/>
        <c:axPos val="t"/>
        <c:numFmt formatCode="0" sourceLinked="1"/>
        <c:majorTickMark val="out"/>
        <c:minorTickMark val="none"/>
        <c:tickLblPos val="nextTo"/>
        <c:crossAx val="620574264"/>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15177321294939181"/>
          <c:y val="0.14063673287559125"/>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19156121782039309"/>
          <c:y val="0.19827161199690452"/>
          <c:w val="0.768458219124174"/>
          <c:h val="0.78455283941218157"/>
        </c:manualLayout>
      </c:layout>
      <c:barChart>
        <c:barDir val="bar"/>
        <c:grouping val="stacked"/>
        <c:varyColors val="0"/>
        <c:ser>
          <c:idx val="0"/>
          <c:order val="0"/>
          <c:tx>
            <c:strRef>
              <c:f>Dati!$C$394</c:f>
              <c:strCache>
                <c:ptCount val="1"/>
                <c:pt idx="0">
                  <c:v>Valstij vajadzētu pastiprināt cīņu pret dažādu kontrabandas preču tirdzniecību, kas nozīmē, ka kontrabandas preces būtu mazāk pieejamas un kļūtu dārgākas </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Dati!$B$395:$B$401</c:f>
              <c:strCache>
                <c:ptCount val="7"/>
                <c:pt idx="0">
                  <c:v>06.2023., n=1010</c:v>
                </c:pt>
                <c:pt idx="1">
                  <c:v>05.2022., n=1010</c:v>
                </c:pt>
                <c:pt idx="2">
                  <c:v>07.2021., n=1008</c:v>
                </c:pt>
                <c:pt idx="3">
                  <c:v>08.2020., n=1009</c:v>
                </c:pt>
                <c:pt idx="4">
                  <c:v>05.2019., n=1017</c:v>
                </c:pt>
                <c:pt idx="5">
                  <c:v>09.2015., n=1005</c:v>
                </c:pt>
                <c:pt idx="6">
                  <c:v>06.2013., n=1004</c:v>
                </c:pt>
              </c:strCache>
            </c:strRef>
          </c:cat>
          <c:val>
            <c:numRef>
              <c:f>Dati!$C$395:$C$401</c:f>
              <c:numCache>
                <c:formatCode>###0</c:formatCode>
                <c:ptCount val="7"/>
                <c:pt idx="0" formatCode="0">
                  <c:v>52.278079827540388</c:v>
                </c:pt>
                <c:pt idx="1">
                  <c:v>52.557881311380115</c:v>
                </c:pt>
                <c:pt idx="2" formatCode="0">
                  <c:v>52.814458517876247</c:v>
                </c:pt>
                <c:pt idx="3" formatCode="0">
                  <c:v>55.235245361517045</c:v>
                </c:pt>
                <c:pt idx="4" formatCode="0">
                  <c:v>55.260548979372373</c:v>
                </c:pt>
                <c:pt idx="5" formatCode="0">
                  <c:v>52.188044388409857</c:v>
                </c:pt>
                <c:pt idx="6" formatCode="0">
                  <c:v>45.814834968024449</c:v>
                </c:pt>
              </c:numCache>
            </c:numRef>
          </c:val>
          <c:extLst>
            <c:ext xmlns:c16="http://schemas.microsoft.com/office/drawing/2014/chart" uri="{C3380CC4-5D6E-409C-BE32-E72D297353CC}">
              <c16:uniqueId val="{00000000-DD39-469C-83A4-C9EAE4B8ADAA}"/>
            </c:ext>
          </c:extLst>
        </c:ser>
        <c:ser>
          <c:idx val="1"/>
          <c:order val="1"/>
          <c:tx>
            <c:strRef>
              <c:f>Dati!$D$394</c:f>
              <c:strCache>
                <c:ptCount val="1"/>
                <c:pt idx="0">
                  <c:v>Valstij neko jaunu šajā jomā nevajadzētu darīt — visu vajadzētu atstāt tā, kā tas ir patlaban</c:v>
                </c:pt>
              </c:strCache>
            </c:strRef>
          </c:tx>
          <c:spPr>
            <a:solidFill>
              <a:srgbClr val="CF3117"/>
            </a:solidFill>
            <a:ln w="25400">
              <a:noFill/>
            </a:ln>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Dati!$B$395:$B$401</c:f>
              <c:strCache>
                <c:ptCount val="7"/>
                <c:pt idx="0">
                  <c:v>06.2023., n=1010</c:v>
                </c:pt>
                <c:pt idx="1">
                  <c:v>05.2022., n=1010</c:v>
                </c:pt>
                <c:pt idx="2">
                  <c:v>07.2021., n=1008</c:v>
                </c:pt>
                <c:pt idx="3">
                  <c:v>08.2020., n=1009</c:v>
                </c:pt>
                <c:pt idx="4">
                  <c:v>05.2019., n=1017</c:v>
                </c:pt>
                <c:pt idx="5">
                  <c:v>09.2015., n=1005</c:v>
                </c:pt>
                <c:pt idx="6">
                  <c:v>06.2013., n=1004</c:v>
                </c:pt>
              </c:strCache>
            </c:strRef>
          </c:cat>
          <c:val>
            <c:numRef>
              <c:f>Dati!$D$395:$D$401</c:f>
              <c:numCache>
                <c:formatCode>###0</c:formatCode>
                <c:ptCount val="7"/>
                <c:pt idx="0" formatCode="0">
                  <c:v>19.711235763498934</c:v>
                </c:pt>
                <c:pt idx="1">
                  <c:v>24.470498367003479</c:v>
                </c:pt>
                <c:pt idx="2" formatCode="0">
                  <c:v>19.002562261618124</c:v>
                </c:pt>
                <c:pt idx="3" formatCode="0">
                  <c:v>16.175672327146852</c:v>
                </c:pt>
                <c:pt idx="4" formatCode="0">
                  <c:v>18.848676971289425</c:v>
                </c:pt>
                <c:pt idx="5" formatCode="0">
                  <c:v>9.599972718967301</c:v>
                </c:pt>
                <c:pt idx="6" formatCode="0">
                  <c:v>17.279168913835665</c:v>
                </c:pt>
              </c:numCache>
            </c:numRef>
          </c:val>
          <c:extLst>
            <c:ext xmlns:c16="http://schemas.microsoft.com/office/drawing/2014/chart" uri="{C3380CC4-5D6E-409C-BE32-E72D297353CC}">
              <c16:uniqueId val="{00000001-DD39-469C-83A4-C9EAE4B8ADAA}"/>
            </c:ext>
          </c:extLst>
        </c:ser>
        <c:ser>
          <c:idx val="2"/>
          <c:order val="2"/>
          <c:tx>
            <c:strRef>
              <c:f>Dati!$E$394</c:f>
              <c:strCache>
                <c:ptCount val="1"/>
                <c:pt idx="0">
                  <c:v>Valstij vajadzētu kļūt pielaidīgākai pret dažādu kontrabandas preču tirdzniecību, kas nozīmē, ka kontrabandas preces kļūtu pieejamākas un, iespējams, ka vēl lētākas</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Dati!$B$395:$B$401</c:f>
              <c:strCache>
                <c:ptCount val="7"/>
                <c:pt idx="0">
                  <c:v>06.2023., n=1010</c:v>
                </c:pt>
                <c:pt idx="1">
                  <c:v>05.2022., n=1010</c:v>
                </c:pt>
                <c:pt idx="2">
                  <c:v>07.2021., n=1008</c:v>
                </c:pt>
                <c:pt idx="3">
                  <c:v>08.2020., n=1009</c:v>
                </c:pt>
                <c:pt idx="4">
                  <c:v>05.2019., n=1017</c:v>
                </c:pt>
                <c:pt idx="5">
                  <c:v>09.2015., n=1005</c:v>
                </c:pt>
                <c:pt idx="6">
                  <c:v>06.2013., n=1004</c:v>
                </c:pt>
              </c:strCache>
            </c:strRef>
          </c:cat>
          <c:val>
            <c:numRef>
              <c:f>Dati!$E$395:$E$401</c:f>
              <c:numCache>
                <c:formatCode>###0</c:formatCode>
                <c:ptCount val="7"/>
                <c:pt idx="0" formatCode="0">
                  <c:v>10.598071066091673</c:v>
                </c:pt>
                <c:pt idx="1">
                  <c:v>8.6343291866285554</c:v>
                </c:pt>
                <c:pt idx="2" formatCode="0">
                  <c:v>10.540511164751788</c:v>
                </c:pt>
                <c:pt idx="3" formatCode="0">
                  <c:v>12.410503199162076</c:v>
                </c:pt>
                <c:pt idx="4" formatCode="0">
                  <c:v>9.2587121497367075</c:v>
                </c:pt>
                <c:pt idx="5" formatCode="0">
                  <c:v>14.838443221414702</c:v>
                </c:pt>
                <c:pt idx="6" formatCode="0">
                  <c:v>18.151157396159785</c:v>
                </c:pt>
              </c:numCache>
            </c:numRef>
          </c:val>
          <c:extLst>
            <c:ext xmlns:c16="http://schemas.microsoft.com/office/drawing/2014/chart" uri="{C3380CC4-5D6E-409C-BE32-E72D297353CC}">
              <c16:uniqueId val="{00000002-DD39-469C-83A4-C9EAE4B8ADAA}"/>
            </c:ext>
          </c:extLst>
        </c:ser>
        <c:ser>
          <c:idx val="3"/>
          <c:order val="3"/>
          <c:tx>
            <c:strRef>
              <c:f>Dati!$F$394</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Dati!$B$395:$B$401</c:f>
              <c:strCache>
                <c:ptCount val="7"/>
                <c:pt idx="0">
                  <c:v>06.2023., n=1010</c:v>
                </c:pt>
                <c:pt idx="1">
                  <c:v>05.2022., n=1010</c:v>
                </c:pt>
                <c:pt idx="2">
                  <c:v>07.2021., n=1008</c:v>
                </c:pt>
                <c:pt idx="3">
                  <c:v>08.2020., n=1009</c:v>
                </c:pt>
                <c:pt idx="4">
                  <c:v>05.2019., n=1017</c:v>
                </c:pt>
                <c:pt idx="5">
                  <c:v>09.2015., n=1005</c:v>
                </c:pt>
                <c:pt idx="6">
                  <c:v>06.2013., n=1004</c:v>
                </c:pt>
              </c:strCache>
            </c:strRef>
          </c:cat>
          <c:val>
            <c:numRef>
              <c:f>Dati!$F$395:$F$401</c:f>
              <c:numCache>
                <c:formatCode>###0</c:formatCode>
                <c:ptCount val="7"/>
                <c:pt idx="0" formatCode="0">
                  <c:v>17.412613342868546</c:v>
                </c:pt>
                <c:pt idx="1">
                  <c:v>14.337291134987932</c:v>
                </c:pt>
                <c:pt idx="2" formatCode="0">
                  <c:v>17.642468055754176</c:v>
                </c:pt>
                <c:pt idx="3" formatCode="0">
                  <c:v>16.178579112173832</c:v>
                </c:pt>
                <c:pt idx="4" formatCode="0">
                  <c:v>16.632061899601389</c:v>
                </c:pt>
                <c:pt idx="5" formatCode="0">
                  <c:v>23.373539671208402</c:v>
                </c:pt>
                <c:pt idx="6" formatCode="0">
                  <c:v>18.754838721979766</c:v>
                </c:pt>
              </c:numCache>
            </c:numRef>
          </c:val>
          <c:extLst>
            <c:ext xmlns:c16="http://schemas.microsoft.com/office/drawing/2014/chart" uri="{C3380CC4-5D6E-409C-BE32-E72D297353CC}">
              <c16:uniqueId val="{00000003-DD39-469C-83A4-C9EAE4B8ADAA}"/>
            </c:ext>
          </c:extLst>
        </c:ser>
        <c:dLbls>
          <c:dLblPos val="ctr"/>
          <c:showLegendKey val="0"/>
          <c:showVal val="1"/>
          <c:showCatName val="0"/>
          <c:showSerName val="0"/>
          <c:showPercent val="0"/>
          <c:showBubbleSize val="0"/>
        </c:dLbls>
        <c:gapWidth val="15"/>
        <c:overlap val="100"/>
        <c:axId val="620572696"/>
        <c:axId val="620572304"/>
      </c:barChart>
      <c:catAx>
        <c:axId val="620572696"/>
        <c:scaling>
          <c:orientation val="maxMin"/>
        </c:scaling>
        <c:delete val="0"/>
        <c:axPos val="l"/>
        <c:numFmt formatCode="@" sourceLinked="0"/>
        <c:majorTickMark val="none"/>
        <c:minorTickMark val="none"/>
        <c:tickLblPos val="nextTo"/>
        <c:spPr>
          <a:ln w="3175">
            <a:solidFill>
              <a:srgbClr val="000000"/>
            </a:solidFill>
            <a:prstDash val="solid"/>
          </a:ln>
        </c:spPr>
        <c:txPr>
          <a:bodyPr rot="0" vert="horz"/>
          <a:lstStyle/>
          <a:p>
            <a:pPr>
              <a:defRPr sz="1100"/>
            </a:pPr>
            <a:endParaRPr lang="lv-LV"/>
          </a:p>
        </c:txPr>
        <c:crossAx val="620572304"/>
        <c:crosses val="autoZero"/>
        <c:auto val="1"/>
        <c:lblAlgn val="ctr"/>
        <c:lblOffset val="100"/>
        <c:tickLblSkip val="1"/>
        <c:tickMarkSkip val="1"/>
        <c:noMultiLvlLbl val="0"/>
      </c:catAx>
      <c:valAx>
        <c:axId val="620572304"/>
        <c:scaling>
          <c:orientation val="minMax"/>
          <c:max val="100"/>
          <c:min val="0"/>
        </c:scaling>
        <c:delete val="1"/>
        <c:axPos val="t"/>
        <c:numFmt formatCode="0" sourceLinked="1"/>
        <c:majorTickMark val="out"/>
        <c:minorTickMark val="none"/>
        <c:tickLblPos val="nextTo"/>
        <c:crossAx val="620572696"/>
        <c:crosses val="autoZero"/>
        <c:crossBetween val="between"/>
        <c:majorUnit val="20"/>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36433472880117695"/>
          <c:y val="7.8426765147479566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39491701152034903"/>
          <c:y val="0.12348794896213194"/>
          <c:w val="0.57031554541920804"/>
          <c:h val="0.85933647674571656"/>
        </c:manualLayout>
      </c:layout>
      <c:barChart>
        <c:barDir val="bar"/>
        <c:grouping val="stacked"/>
        <c:varyColors val="0"/>
        <c:ser>
          <c:idx val="0"/>
          <c:order val="0"/>
          <c:tx>
            <c:strRef>
              <c:f>Dati!$C$403</c:f>
              <c:strCache>
                <c:ptCount val="1"/>
                <c:pt idx="0">
                  <c:v>Valstij vajadzētu pastiprināt cīņu pret dažādu kontrabandas preču tirdzniecību, kas nozīmē, ka kontrabandas preces būtu mazāk pieejamas un kļūtu dārgākas </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9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Dati!$B$404:$B$445</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Dati!$C$404:$C$445</c:f>
              <c:numCache>
                <c:formatCode>General</c:formatCode>
                <c:ptCount val="42"/>
                <c:pt idx="0" formatCode="0">
                  <c:v>52.278079827540388</c:v>
                </c:pt>
                <c:pt idx="2" formatCode="0">
                  <c:v>47.398406900862291</c:v>
                </c:pt>
                <c:pt idx="3" formatCode="0">
                  <c:v>56.830010209994697</c:v>
                </c:pt>
                <c:pt idx="5" formatCode="0">
                  <c:v>41.226289040876338</c:v>
                </c:pt>
                <c:pt idx="6" formatCode="0">
                  <c:v>56.489396284497438</c:v>
                </c:pt>
                <c:pt idx="7" formatCode="0">
                  <c:v>46.183059261445486</c:v>
                </c:pt>
                <c:pt idx="8" formatCode="0">
                  <c:v>53.093566726711515</c:v>
                </c:pt>
                <c:pt idx="9" formatCode="0">
                  <c:v>55.582886427711678</c:v>
                </c:pt>
                <c:pt idx="10" formatCode="0">
                  <c:v>56.796944323772166</c:v>
                </c:pt>
                <c:pt idx="12" formatCode="0">
                  <c:v>55.931075163905156</c:v>
                </c:pt>
                <c:pt idx="13" formatCode="0">
                  <c:v>46.045811233153813</c:v>
                </c:pt>
                <c:pt idx="15" formatCode="0">
                  <c:v>42.018875016056519</c:v>
                </c:pt>
                <c:pt idx="16" formatCode="0">
                  <c:v>48.887181671376524</c:v>
                </c:pt>
                <c:pt idx="17" formatCode="0">
                  <c:v>63.235947741477901</c:v>
                </c:pt>
                <c:pt idx="19" formatCode="0">
                  <c:v>49.210500999554803</c:v>
                </c:pt>
                <c:pt idx="20" formatCode="0">
                  <c:v>52.699945035685985</c:v>
                </c:pt>
                <c:pt idx="21" formatCode="0">
                  <c:v>53.150650257494391</c:v>
                </c:pt>
                <c:pt idx="22" formatCode="0">
                  <c:v>54.400281015450346</c:v>
                </c:pt>
                <c:pt idx="23" formatCode="0">
                  <c:v>64.639168605931403</c:v>
                </c:pt>
                <c:pt idx="25" formatCode="0">
                  <c:v>54.498424955933068</c:v>
                </c:pt>
                <c:pt idx="26" formatCode="0">
                  <c:v>57.178826940942777</c:v>
                </c:pt>
                <c:pt idx="27" formatCode="0">
                  <c:v>57.830049037337695</c:v>
                </c:pt>
                <c:pt idx="28" formatCode="0">
                  <c:v>58.489901487885646</c:v>
                </c:pt>
                <c:pt idx="29" formatCode="0">
                  <c:v>25.378993777851722</c:v>
                </c:pt>
                <c:pt idx="31" formatCode="0">
                  <c:v>54.498424955933068</c:v>
                </c:pt>
                <c:pt idx="32" formatCode="0">
                  <c:v>48.326911584528155</c:v>
                </c:pt>
                <c:pt idx="33" formatCode="0">
                  <c:v>54.88378293465</c:v>
                </c:pt>
                <c:pt idx="35" formatCode="0">
                  <c:v>24.514573808133736</c:v>
                </c:pt>
                <c:pt idx="36" formatCode="0">
                  <c:v>35.828710584719516</c:v>
                </c:pt>
                <c:pt idx="37" formatCode="0">
                  <c:v>59.929900689974943</c:v>
                </c:pt>
                <c:pt idx="39" formatCode="0">
                  <c:v>38.966794953333199</c:v>
                </c:pt>
                <c:pt idx="40" formatCode="0">
                  <c:v>58.139926726122546</c:v>
                </c:pt>
                <c:pt idx="41" formatCode="0">
                  <c:v>59.667627506369364</c:v>
                </c:pt>
              </c:numCache>
            </c:numRef>
          </c:val>
          <c:extLst>
            <c:ext xmlns:c16="http://schemas.microsoft.com/office/drawing/2014/chart" uri="{C3380CC4-5D6E-409C-BE32-E72D297353CC}">
              <c16:uniqueId val="{00000000-5E7E-45CA-ACB9-1B91630F00C5}"/>
            </c:ext>
          </c:extLst>
        </c:ser>
        <c:ser>
          <c:idx val="1"/>
          <c:order val="1"/>
          <c:tx>
            <c:strRef>
              <c:f>Dati!$D$403</c:f>
              <c:strCache>
                <c:ptCount val="1"/>
                <c:pt idx="0">
                  <c:v>Valstij neko jaunu šajā jomā nevajadzētu darīt — visu vajadzētu atstāt tā, kā tas ir patlaban</c:v>
                </c:pt>
              </c:strCache>
            </c:strRef>
          </c:tx>
          <c:spPr>
            <a:solidFill>
              <a:srgbClr val="CF3117"/>
            </a:solidFill>
            <a:ln w="25400">
              <a:noFill/>
            </a:ln>
          </c:spPr>
          <c:invertIfNegative val="0"/>
          <c:dLbls>
            <c:spPr>
              <a:noFill/>
              <a:ln>
                <a:noFill/>
              </a:ln>
              <a:effectLst/>
            </c:spPr>
            <c:txPr>
              <a:bodyPr wrap="square" lIns="38100" tIns="19050" rIns="38100" bIns="19050" anchor="ctr">
                <a:spAutoFit/>
              </a:bodyPr>
              <a:lstStyle/>
              <a:p>
                <a:pPr>
                  <a:defRPr sz="9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Dati!$B$404:$B$445</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Dati!$D$404:$D$445</c:f>
              <c:numCache>
                <c:formatCode>General</c:formatCode>
                <c:ptCount val="42"/>
                <c:pt idx="0" formatCode="0">
                  <c:v>19.711235763498934</c:v>
                </c:pt>
                <c:pt idx="2" formatCode="0">
                  <c:v>21.876922946552142</c:v>
                </c:pt>
                <c:pt idx="3" formatCode="0">
                  <c:v>17.691006654794975</c:v>
                </c:pt>
                <c:pt idx="5" formatCode="0">
                  <c:v>27.122448449837307</c:v>
                </c:pt>
                <c:pt idx="6" formatCode="0">
                  <c:v>22.850388664173675</c:v>
                </c:pt>
                <c:pt idx="7" formatCode="0">
                  <c:v>22.923245432064594</c:v>
                </c:pt>
                <c:pt idx="8" formatCode="0">
                  <c:v>16.577373141614583</c:v>
                </c:pt>
                <c:pt idx="9" formatCode="0">
                  <c:v>15.940345383595128</c:v>
                </c:pt>
                <c:pt idx="10" formatCode="0">
                  <c:v>16.471736070318041</c:v>
                </c:pt>
                <c:pt idx="12" formatCode="0">
                  <c:v>18.478265661369424</c:v>
                </c:pt>
                <c:pt idx="13" formatCode="0">
                  <c:v>21.843029932566886</c:v>
                </c:pt>
                <c:pt idx="15" formatCode="0">
                  <c:v>23.835980866543448</c:v>
                </c:pt>
                <c:pt idx="16" formatCode="0">
                  <c:v>22.169924433022647</c:v>
                </c:pt>
                <c:pt idx="17" formatCode="0">
                  <c:v>12.66642868399258</c:v>
                </c:pt>
                <c:pt idx="19" formatCode="0">
                  <c:v>25.589319569335842</c:v>
                </c:pt>
                <c:pt idx="20" formatCode="0">
                  <c:v>21.896870369234495</c:v>
                </c:pt>
                <c:pt idx="21" formatCode="0">
                  <c:v>18.79636031409839</c:v>
                </c:pt>
                <c:pt idx="22" formatCode="0">
                  <c:v>14.909951596954594</c:v>
                </c:pt>
                <c:pt idx="23" formatCode="0">
                  <c:v>16.548705040662053</c:v>
                </c:pt>
                <c:pt idx="25" formatCode="0">
                  <c:v>21.806071876448595</c:v>
                </c:pt>
                <c:pt idx="26" formatCode="0">
                  <c:v>14.593143799438783</c:v>
                </c:pt>
                <c:pt idx="27" formatCode="0">
                  <c:v>18.968482859085032</c:v>
                </c:pt>
                <c:pt idx="28" formatCode="0">
                  <c:v>19.251247301727958</c:v>
                </c:pt>
                <c:pt idx="29" formatCode="0">
                  <c:v>25.94207849890142</c:v>
                </c:pt>
                <c:pt idx="31" formatCode="0">
                  <c:v>21.806071876448595</c:v>
                </c:pt>
                <c:pt idx="32" formatCode="0">
                  <c:v>19.605047808089175</c:v>
                </c:pt>
                <c:pt idx="33" formatCode="0">
                  <c:v>17.452283636704699</c:v>
                </c:pt>
                <c:pt idx="35" formatCode="0">
                  <c:v>32.665732891062284</c:v>
                </c:pt>
                <c:pt idx="36" formatCode="0">
                  <c:v>26.410711838952366</c:v>
                </c:pt>
                <c:pt idx="37" formatCode="0">
                  <c:v>17.107067044469662</c:v>
                </c:pt>
                <c:pt idx="39" formatCode="0">
                  <c:v>27.687642421246846</c:v>
                </c:pt>
                <c:pt idx="40" formatCode="0">
                  <c:v>16.723311515052789</c:v>
                </c:pt>
                <c:pt idx="41" formatCode="0">
                  <c:v>15.211108987140973</c:v>
                </c:pt>
              </c:numCache>
            </c:numRef>
          </c:val>
          <c:extLst>
            <c:ext xmlns:c16="http://schemas.microsoft.com/office/drawing/2014/chart" uri="{C3380CC4-5D6E-409C-BE32-E72D297353CC}">
              <c16:uniqueId val="{00000001-5E7E-45CA-ACB9-1B91630F00C5}"/>
            </c:ext>
          </c:extLst>
        </c:ser>
        <c:ser>
          <c:idx val="2"/>
          <c:order val="2"/>
          <c:tx>
            <c:strRef>
              <c:f>Dati!$E$403</c:f>
              <c:strCache>
                <c:ptCount val="1"/>
                <c:pt idx="0">
                  <c:v>Valstij vajadzētu kļūt pielaidīgākai pret dažādu kontrabandas preču tirdzniecību, kas nozīmē, ka kontrabandas preces kļūtu pieejamākas un, iespējams, ka vēl lētākas</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9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Dati!$B$404:$B$445</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Dati!$E$404:$E$445</c:f>
              <c:numCache>
                <c:formatCode>General</c:formatCode>
                <c:ptCount val="42"/>
                <c:pt idx="0" formatCode="0">
                  <c:v>10.598071066091673</c:v>
                </c:pt>
                <c:pt idx="2" formatCode="0">
                  <c:v>11.882533244086387</c:v>
                </c:pt>
                <c:pt idx="3" formatCode="0">
                  <c:v>9.3998796092091741</c:v>
                </c:pt>
                <c:pt idx="5" formatCode="0">
                  <c:v>11.622817100029522</c:v>
                </c:pt>
                <c:pt idx="6" formatCode="0">
                  <c:v>8.3470827012976638</c:v>
                </c:pt>
                <c:pt idx="7" formatCode="0">
                  <c:v>12.332305244405278</c:v>
                </c:pt>
                <c:pt idx="8" formatCode="0">
                  <c:v>13.845427758779177</c:v>
                </c:pt>
                <c:pt idx="9" formatCode="0">
                  <c:v>7.7931970027349706</c:v>
                </c:pt>
                <c:pt idx="10" formatCode="0">
                  <c:v>9.6229890416840487</c:v>
                </c:pt>
                <c:pt idx="12" formatCode="0">
                  <c:v>9.0693221257679131</c:v>
                </c:pt>
                <c:pt idx="13" formatCode="0">
                  <c:v>13.398969298010361</c:v>
                </c:pt>
                <c:pt idx="15" formatCode="0">
                  <c:v>13.848970929245715</c:v>
                </c:pt>
                <c:pt idx="16" formatCode="0">
                  <c:v>11.621728200565556</c:v>
                </c:pt>
                <c:pt idx="17" formatCode="0">
                  <c:v>7.2482707813305138</c:v>
                </c:pt>
                <c:pt idx="19" formatCode="0">
                  <c:v>14.445849457208453</c:v>
                </c:pt>
                <c:pt idx="20" formatCode="0">
                  <c:v>11.379325824380931</c:v>
                </c:pt>
                <c:pt idx="21" formatCode="0">
                  <c:v>13.926404583177652</c:v>
                </c:pt>
                <c:pt idx="22" formatCode="0">
                  <c:v>6.9838779402588251</c:v>
                </c:pt>
                <c:pt idx="23" formatCode="0">
                  <c:v>6.4930582234287249</c:v>
                </c:pt>
                <c:pt idx="25" formatCode="0">
                  <c:v>6.2126506423353316</c:v>
                </c:pt>
                <c:pt idx="26" formatCode="0">
                  <c:v>11.6214514294963</c:v>
                </c:pt>
                <c:pt idx="27" formatCode="0">
                  <c:v>5.7298477288033745</c:v>
                </c:pt>
                <c:pt idx="28" formatCode="0">
                  <c:v>6.8983499999056228</c:v>
                </c:pt>
                <c:pt idx="29" formatCode="0">
                  <c:v>27.71688536437048</c:v>
                </c:pt>
                <c:pt idx="31" formatCode="0">
                  <c:v>6.2126506423353316</c:v>
                </c:pt>
                <c:pt idx="32" formatCode="0">
                  <c:v>12.338707029151099</c:v>
                </c:pt>
                <c:pt idx="33" formatCode="0">
                  <c:v>13.349346586075303</c:v>
                </c:pt>
                <c:pt idx="35" formatCode="0">
                  <c:v>20.54076090468163</c:v>
                </c:pt>
                <c:pt idx="36" formatCode="0">
                  <c:v>17.453359884135359</c:v>
                </c:pt>
                <c:pt idx="37" formatCode="0">
                  <c:v>7.9294865043393674</c:v>
                </c:pt>
                <c:pt idx="39" formatCode="0">
                  <c:v>16.214599853713416</c:v>
                </c:pt>
                <c:pt idx="40" formatCode="0">
                  <c:v>6.4095530034376464</c:v>
                </c:pt>
                <c:pt idx="41" formatCode="0">
                  <c:v>8.4216740508596484</c:v>
                </c:pt>
              </c:numCache>
            </c:numRef>
          </c:val>
          <c:extLst>
            <c:ext xmlns:c16="http://schemas.microsoft.com/office/drawing/2014/chart" uri="{C3380CC4-5D6E-409C-BE32-E72D297353CC}">
              <c16:uniqueId val="{00000002-5E7E-45CA-ACB9-1B91630F00C5}"/>
            </c:ext>
          </c:extLst>
        </c:ser>
        <c:ser>
          <c:idx val="3"/>
          <c:order val="3"/>
          <c:tx>
            <c:strRef>
              <c:f>Dati!$F$403</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9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Dati!$B$404:$B$445</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Dati!$F$404:$F$445</c:f>
              <c:numCache>
                <c:formatCode>General</c:formatCode>
                <c:ptCount val="42"/>
                <c:pt idx="0" formatCode="0">
                  <c:v>17.412613342868546</c:v>
                </c:pt>
                <c:pt idx="2" formatCode="0">
                  <c:v>18.842136908499221</c:v>
                </c:pt>
                <c:pt idx="3" formatCode="0">
                  <c:v>16.079103526001163</c:v>
                </c:pt>
                <c:pt idx="5" formatCode="0">
                  <c:v>20.028445409256829</c:v>
                </c:pt>
                <c:pt idx="6" formatCode="0">
                  <c:v>12.313132350031282</c:v>
                </c:pt>
                <c:pt idx="7" formatCode="0">
                  <c:v>18.561390062084698</c:v>
                </c:pt>
                <c:pt idx="8" formatCode="0">
                  <c:v>16.483632372894736</c:v>
                </c:pt>
                <c:pt idx="9" formatCode="0">
                  <c:v>20.683571185958318</c:v>
                </c:pt>
                <c:pt idx="10" formatCode="0">
                  <c:v>17.108330564225739</c:v>
                </c:pt>
                <c:pt idx="12" formatCode="0">
                  <c:v>16.521337048957296</c:v>
                </c:pt>
                <c:pt idx="13" formatCode="0">
                  <c:v>18.71218953626888</c:v>
                </c:pt>
                <c:pt idx="15" formatCode="0">
                  <c:v>20.296173188154313</c:v>
                </c:pt>
                <c:pt idx="16" formatCode="0">
                  <c:v>17.321165695035042</c:v>
                </c:pt>
                <c:pt idx="17" formatCode="0">
                  <c:v>16.849352793199049</c:v>
                </c:pt>
                <c:pt idx="19" formatCode="0">
                  <c:v>10.754329973900942</c:v>
                </c:pt>
                <c:pt idx="20" formatCode="0">
                  <c:v>14.023858770698657</c:v>
                </c:pt>
                <c:pt idx="21" formatCode="0">
                  <c:v>14.126584845229562</c:v>
                </c:pt>
                <c:pt idx="22" formatCode="0">
                  <c:v>23.705889447336308</c:v>
                </c:pt>
                <c:pt idx="23" formatCode="0">
                  <c:v>12.319068129977932</c:v>
                </c:pt>
                <c:pt idx="25" formatCode="0">
                  <c:v>17.482852525282979</c:v>
                </c:pt>
                <c:pt idx="26" formatCode="0">
                  <c:v>16.606577830122092</c:v>
                </c:pt>
                <c:pt idx="27" formatCode="0">
                  <c:v>17.47162037477398</c:v>
                </c:pt>
                <c:pt idx="28" formatCode="0">
                  <c:v>15.360501210480813</c:v>
                </c:pt>
                <c:pt idx="29" formatCode="0">
                  <c:v>20.962042358876349</c:v>
                </c:pt>
                <c:pt idx="31" formatCode="0">
                  <c:v>17.482852525282979</c:v>
                </c:pt>
                <c:pt idx="32" formatCode="0">
                  <c:v>19.7293335782315</c:v>
                </c:pt>
                <c:pt idx="33" formatCode="0">
                  <c:v>14.314586842570108</c:v>
                </c:pt>
                <c:pt idx="35" formatCode="0">
                  <c:v>22.278932396122393</c:v>
                </c:pt>
                <c:pt idx="36" formatCode="0">
                  <c:v>20.30721769219279</c:v>
                </c:pt>
                <c:pt idx="37" formatCode="0">
                  <c:v>15.033545761215748</c:v>
                </c:pt>
                <c:pt idx="39" formatCode="0">
                  <c:v>17.130962771706528</c:v>
                </c:pt>
                <c:pt idx="40" formatCode="0">
                  <c:v>18.727208755387117</c:v>
                </c:pt>
                <c:pt idx="41" formatCode="0">
                  <c:v>16.6995894556301</c:v>
                </c:pt>
              </c:numCache>
            </c:numRef>
          </c:val>
          <c:extLst>
            <c:ext xmlns:c16="http://schemas.microsoft.com/office/drawing/2014/chart" uri="{C3380CC4-5D6E-409C-BE32-E72D297353CC}">
              <c16:uniqueId val="{00000003-5E7E-45CA-ACB9-1B91630F00C5}"/>
            </c:ext>
          </c:extLst>
        </c:ser>
        <c:dLbls>
          <c:dLblPos val="ctr"/>
          <c:showLegendKey val="0"/>
          <c:showVal val="1"/>
          <c:showCatName val="0"/>
          <c:showSerName val="0"/>
          <c:showPercent val="0"/>
          <c:showBubbleSize val="0"/>
        </c:dLbls>
        <c:gapWidth val="15"/>
        <c:overlap val="100"/>
        <c:axId val="620575048"/>
        <c:axId val="620575440"/>
      </c:barChart>
      <c:catAx>
        <c:axId val="620575048"/>
        <c:scaling>
          <c:orientation val="maxMin"/>
        </c:scaling>
        <c:delete val="0"/>
        <c:axPos val="l"/>
        <c:numFmt formatCode="@" sourceLinked="0"/>
        <c:majorTickMark val="none"/>
        <c:minorTickMark val="none"/>
        <c:tickLblPos val="nextTo"/>
        <c:spPr>
          <a:ln w="3175">
            <a:solidFill>
              <a:srgbClr val="000000"/>
            </a:solidFill>
            <a:prstDash val="solid"/>
          </a:ln>
        </c:spPr>
        <c:txPr>
          <a:bodyPr rot="0" vert="horz"/>
          <a:lstStyle/>
          <a:p>
            <a:pPr>
              <a:defRPr sz="900"/>
            </a:pPr>
            <a:endParaRPr lang="lv-LV"/>
          </a:p>
        </c:txPr>
        <c:crossAx val="620575440"/>
        <c:crosses val="autoZero"/>
        <c:auto val="1"/>
        <c:lblAlgn val="ctr"/>
        <c:lblOffset val="100"/>
        <c:tickLblSkip val="1"/>
        <c:tickMarkSkip val="1"/>
        <c:noMultiLvlLbl val="0"/>
      </c:catAx>
      <c:valAx>
        <c:axId val="620575440"/>
        <c:scaling>
          <c:orientation val="minMax"/>
          <c:max val="100"/>
          <c:min val="0"/>
        </c:scaling>
        <c:delete val="1"/>
        <c:axPos val="t"/>
        <c:numFmt formatCode="0" sourceLinked="1"/>
        <c:majorTickMark val="out"/>
        <c:minorTickMark val="none"/>
        <c:tickLblPos val="nextTo"/>
        <c:crossAx val="620575048"/>
        <c:crosses val="autoZero"/>
        <c:crossBetween val="between"/>
        <c:majorUnit val="20"/>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594256600277905"/>
          <c:y val="2.0768299378050522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48734290566620347"/>
          <c:y val="2.0484983706906417E-2"/>
          <c:w val="0.47970906163051485"/>
          <c:h val="0.96356440763056406"/>
        </c:manualLayout>
      </c:layout>
      <c:barChart>
        <c:barDir val="bar"/>
        <c:grouping val="clustered"/>
        <c:varyColors val="0"/>
        <c:ser>
          <c:idx val="0"/>
          <c:order val="0"/>
          <c:tx>
            <c:strRef>
              <c:f>Dati!$C$449</c:f>
              <c:strCache>
                <c:ptCount val="1"/>
                <c:pt idx="0">
                  <c:v>06.2023., n=1010</c:v>
                </c:pt>
              </c:strCache>
            </c:strRef>
          </c:tx>
          <c:spPr>
            <a:solidFill>
              <a:srgbClr val="66180B"/>
            </a:solidFill>
            <a:ln w="25400">
              <a:noFill/>
            </a:ln>
          </c:spPr>
          <c:invertIfNegative val="0"/>
          <c:dPt>
            <c:idx val="3"/>
            <c:invertIfNegative val="0"/>
            <c:bubble3D val="0"/>
            <c:spPr>
              <a:solidFill>
                <a:srgbClr val="66180B"/>
              </a:solidFill>
              <a:ln w="3175">
                <a:noFill/>
                <a:prstDash val="solid"/>
              </a:ln>
            </c:spPr>
            <c:extLst>
              <c:ext xmlns:c16="http://schemas.microsoft.com/office/drawing/2014/chart" uri="{C3380CC4-5D6E-409C-BE32-E72D297353CC}">
                <c16:uniqueId val="{00000001-C246-4214-B200-85227521E8A6}"/>
              </c:ext>
            </c:extLst>
          </c:dPt>
          <c:dPt>
            <c:idx val="4"/>
            <c:invertIfNegative val="0"/>
            <c:bubble3D val="0"/>
            <c:extLst>
              <c:ext xmlns:c16="http://schemas.microsoft.com/office/drawing/2014/chart" uri="{C3380CC4-5D6E-409C-BE32-E72D297353CC}">
                <c16:uniqueId val="{00000002-C246-4214-B200-85227521E8A6}"/>
              </c:ext>
            </c:extLst>
          </c:dPt>
          <c:dPt>
            <c:idx val="5"/>
            <c:invertIfNegative val="0"/>
            <c:bubble3D val="0"/>
            <c:extLst>
              <c:ext xmlns:c16="http://schemas.microsoft.com/office/drawing/2014/chart" uri="{C3380CC4-5D6E-409C-BE32-E72D297353CC}">
                <c16:uniqueId val="{00000003-C246-4214-B200-85227521E8A6}"/>
              </c:ext>
            </c:extLst>
          </c:dPt>
          <c:dPt>
            <c:idx val="6"/>
            <c:invertIfNegative val="0"/>
            <c:bubble3D val="0"/>
            <c:spPr>
              <a:solidFill>
                <a:srgbClr val="66180B"/>
              </a:solidFill>
              <a:ln w="3175">
                <a:noFill/>
                <a:prstDash val="solid"/>
              </a:ln>
            </c:spPr>
            <c:extLst>
              <c:ext xmlns:c16="http://schemas.microsoft.com/office/drawing/2014/chart" uri="{C3380CC4-5D6E-409C-BE32-E72D297353CC}">
                <c16:uniqueId val="{00000005-C246-4214-B200-85227521E8A6}"/>
              </c:ext>
            </c:extLst>
          </c:dPt>
          <c:dPt>
            <c:idx val="7"/>
            <c:invertIfNegative val="0"/>
            <c:bubble3D val="0"/>
            <c:extLst>
              <c:ext xmlns:c16="http://schemas.microsoft.com/office/drawing/2014/chart" uri="{C3380CC4-5D6E-409C-BE32-E72D297353CC}">
                <c16:uniqueId val="{00000006-C246-4214-B200-85227521E8A6}"/>
              </c:ext>
            </c:extLst>
          </c:dPt>
          <c:dPt>
            <c:idx val="8"/>
            <c:invertIfNegative val="0"/>
            <c:bubble3D val="0"/>
            <c:spPr>
              <a:solidFill>
                <a:srgbClr val="66180B"/>
              </a:solidFill>
              <a:ln w="3175">
                <a:noFill/>
                <a:prstDash val="solid"/>
              </a:ln>
            </c:spPr>
            <c:extLst>
              <c:ext xmlns:c16="http://schemas.microsoft.com/office/drawing/2014/chart" uri="{C3380CC4-5D6E-409C-BE32-E72D297353CC}">
                <c16:uniqueId val="{00000008-C246-4214-B200-85227521E8A6}"/>
              </c:ext>
            </c:extLst>
          </c:dPt>
          <c:dPt>
            <c:idx val="9"/>
            <c:invertIfNegative val="0"/>
            <c:bubble3D val="0"/>
            <c:extLst>
              <c:ext xmlns:c16="http://schemas.microsoft.com/office/drawing/2014/chart" uri="{C3380CC4-5D6E-409C-BE32-E72D297353CC}">
                <c16:uniqueId val="{00000009-C246-4214-B200-85227521E8A6}"/>
              </c:ext>
            </c:extLst>
          </c:dPt>
          <c:dPt>
            <c:idx val="10"/>
            <c:invertIfNegative val="0"/>
            <c:bubble3D val="0"/>
            <c:spPr>
              <a:solidFill>
                <a:srgbClr val="66180B"/>
              </a:solidFill>
              <a:ln w="6350">
                <a:noFill/>
              </a:ln>
            </c:spPr>
            <c:extLst>
              <c:ext xmlns:c16="http://schemas.microsoft.com/office/drawing/2014/chart" uri="{C3380CC4-5D6E-409C-BE32-E72D297353CC}">
                <c16:uniqueId val="{0000000B-C246-4214-B200-85227521E8A6}"/>
              </c:ext>
            </c:extLst>
          </c:dPt>
          <c:dPt>
            <c:idx val="11"/>
            <c:invertIfNegative val="0"/>
            <c:bubble3D val="0"/>
            <c:spPr>
              <a:solidFill>
                <a:schemeClr val="bg1">
                  <a:lumMod val="75000"/>
                </a:schemeClr>
              </a:solidFill>
              <a:ln w="25400">
                <a:noFill/>
              </a:ln>
            </c:spPr>
            <c:extLst>
              <c:ext xmlns:c16="http://schemas.microsoft.com/office/drawing/2014/chart" uri="{C3380CC4-5D6E-409C-BE32-E72D297353CC}">
                <c16:uniqueId val="{0000000D-C246-4214-B200-85227521E8A6}"/>
              </c:ext>
            </c:extLst>
          </c:dPt>
          <c:dPt>
            <c:idx val="12"/>
            <c:invertIfNegative val="0"/>
            <c:bubble3D val="0"/>
            <c:spPr>
              <a:solidFill>
                <a:schemeClr val="bg1">
                  <a:lumMod val="75000"/>
                </a:schemeClr>
              </a:solidFill>
              <a:ln w="6350">
                <a:noFill/>
              </a:ln>
            </c:spPr>
            <c:extLst>
              <c:ext xmlns:c16="http://schemas.microsoft.com/office/drawing/2014/chart" uri="{C3380CC4-5D6E-409C-BE32-E72D297353CC}">
                <c16:uniqueId val="{0000000F-C246-4214-B200-85227521E8A6}"/>
              </c:ext>
            </c:extLst>
          </c:dPt>
          <c:dPt>
            <c:idx val="13"/>
            <c:invertIfNegative val="0"/>
            <c:bubble3D val="0"/>
            <c:extLst>
              <c:ext xmlns:c16="http://schemas.microsoft.com/office/drawing/2014/chart" uri="{C3380CC4-5D6E-409C-BE32-E72D297353CC}">
                <c16:uniqueId val="{00000010-C246-4214-B200-85227521E8A6}"/>
              </c:ext>
            </c:extLst>
          </c:dPt>
          <c:dPt>
            <c:idx val="15"/>
            <c:invertIfNegative val="0"/>
            <c:bubble3D val="0"/>
            <c:spPr>
              <a:solidFill>
                <a:srgbClr val="66180B"/>
              </a:solidFill>
              <a:ln w="6350">
                <a:noFill/>
              </a:ln>
            </c:spPr>
            <c:extLst>
              <c:ext xmlns:c16="http://schemas.microsoft.com/office/drawing/2014/chart" uri="{C3380CC4-5D6E-409C-BE32-E72D297353CC}">
                <c16:uniqueId val="{00000012-C246-4214-B200-85227521E8A6}"/>
              </c:ext>
            </c:extLst>
          </c:dPt>
          <c:dPt>
            <c:idx val="16"/>
            <c:invertIfNegative val="0"/>
            <c:bubble3D val="0"/>
            <c:extLst>
              <c:ext xmlns:c16="http://schemas.microsoft.com/office/drawing/2014/chart" uri="{C3380CC4-5D6E-409C-BE32-E72D297353CC}">
                <c16:uniqueId val="{00000013-C246-4214-B200-85227521E8A6}"/>
              </c:ext>
            </c:extLst>
          </c:dPt>
          <c:dLbls>
            <c:dLbl>
              <c:idx val="10"/>
              <c:numFmt formatCode="#,##0" sourceLinked="0"/>
              <c:spPr>
                <a:noFill/>
                <a:ln w="25400">
                  <a:noFill/>
                </a:ln>
              </c:spPr>
              <c:txPr>
                <a:bodyPr wrap="square" lIns="38100" tIns="19050" rIns="38100" bIns="19050" anchor="ctr">
                  <a:spAutoFit/>
                </a:bodyPr>
                <a:lstStyle/>
                <a:p>
                  <a:pPr>
                    <a:defRPr sz="1200" b="1"/>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B-C246-4214-B200-85227521E8A6}"/>
                </c:ext>
              </c:extLst>
            </c:dLbl>
            <c:spPr>
              <a:noFill/>
              <a:ln w="25400">
                <a:noFill/>
              </a:ln>
            </c:spPr>
            <c:txPr>
              <a:bodyPr wrap="square" lIns="38100" tIns="19050" rIns="38100" bIns="19050" anchor="ctr">
                <a:spAutoFit/>
              </a:bodyPr>
              <a:lstStyle/>
              <a:p>
                <a:pPr>
                  <a:defRPr sz="12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Dati!$B$450:$B$461</c:f>
              <c:strCache>
                <c:ptCount val="12"/>
                <c:pt idx="0">
                  <c:v>Inflācijas līmeņa mazināšana</c:v>
                </c:pt>
                <c:pt idx="1">
                  <c:v>Veselības aprūpes finansēšana</c:v>
                </c:pt>
                <c:pt idx="2">
                  <c:v>Minimālās algas palielināšana</c:v>
                </c:pt>
                <c:pt idx="3">
                  <c:v>Pensiju indeksācija</c:v>
                </c:pt>
                <c:pt idx="4">
                  <c:v>Latvijas ceļu stāvokļa uzlabošana</c:v>
                </c:pt>
                <c:pt idx="5">
                  <c:v>Korupcijas apkarošana</c:v>
                </c:pt>
                <c:pt idx="6">
                  <c:v>Valsts aizsardzības spēju stiprināšana</c:v>
                </c:pt>
                <c:pt idx="7">
                  <c:v>Skolotāju atalgojuma paaugstināšana </c:v>
                </c:pt>
                <c:pt idx="8">
                  <c:v>Narkotiku tirdzniecības ierobežošana</c:v>
                </c:pt>
                <c:pt idx="9">
                  <c:v>Azartspēļu ierobežošana</c:v>
                </c:pt>
                <c:pt idx="10">
                  <c:v>Alkoholisko un tabakas izstrādājumu tirdzniecības ierobežošana</c:v>
                </c:pt>
                <c:pt idx="11">
                  <c:v>Grūti pateikt</c:v>
                </c:pt>
              </c:strCache>
            </c:strRef>
          </c:cat>
          <c:val>
            <c:numRef>
              <c:f>Dati!$C$450:$C$461</c:f>
              <c:numCache>
                <c:formatCode>0</c:formatCode>
                <c:ptCount val="12"/>
                <c:pt idx="0">
                  <c:v>51.325628469103066</c:v>
                </c:pt>
                <c:pt idx="1">
                  <c:v>48.493143282371257</c:v>
                </c:pt>
                <c:pt idx="2">
                  <c:v>41.272288092362743</c:v>
                </c:pt>
                <c:pt idx="3">
                  <c:v>38.886507205491661</c:v>
                </c:pt>
                <c:pt idx="4">
                  <c:v>29.168175261171172</c:v>
                </c:pt>
                <c:pt idx="5">
                  <c:v>22.907982679528548</c:v>
                </c:pt>
                <c:pt idx="6">
                  <c:v>16.575222599574722</c:v>
                </c:pt>
                <c:pt idx="7">
                  <c:v>16.126754233249482</c:v>
                </c:pt>
                <c:pt idx="8">
                  <c:v>9.3629947565978622</c:v>
                </c:pt>
                <c:pt idx="9">
                  <c:v>6.7865956365069717</c:v>
                </c:pt>
                <c:pt idx="10">
                  <c:v>3.3930242245686348</c:v>
                </c:pt>
                <c:pt idx="11">
                  <c:v>1.5994664585372413</c:v>
                </c:pt>
              </c:numCache>
            </c:numRef>
          </c:val>
          <c:extLst>
            <c:ext xmlns:c16="http://schemas.microsoft.com/office/drawing/2014/chart" uri="{C3380CC4-5D6E-409C-BE32-E72D297353CC}">
              <c16:uniqueId val="{00000014-C246-4214-B200-85227521E8A6}"/>
            </c:ext>
          </c:extLst>
        </c:ser>
        <c:dLbls>
          <c:showLegendKey val="0"/>
          <c:showVal val="0"/>
          <c:showCatName val="0"/>
          <c:showSerName val="0"/>
          <c:showPercent val="0"/>
          <c:showBubbleSize val="0"/>
        </c:dLbls>
        <c:gapWidth val="40"/>
        <c:axId val="620544080"/>
        <c:axId val="620551528"/>
      </c:barChart>
      <c:catAx>
        <c:axId val="62054408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620551528"/>
        <c:crosses val="autoZero"/>
        <c:auto val="1"/>
        <c:lblAlgn val="ctr"/>
        <c:lblOffset val="100"/>
        <c:tickLblSkip val="1"/>
        <c:tickMarkSkip val="1"/>
        <c:noMultiLvlLbl val="0"/>
      </c:catAx>
      <c:valAx>
        <c:axId val="620551528"/>
        <c:scaling>
          <c:orientation val="minMax"/>
          <c:max val="60"/>
          <c:min val="0"/>
        </c:scaling>
        <c:delete val="1"/>
        <c:axPos val="t"/>
        <c:numFmt formatCode="0" sourceLinked="1"/>
        <c:majorTickMark val="out"/>
        <c:minorTickMark val="none"/>
        <c:tickLblPos val="nextTo"/>
        <c:crossAx val="620544080"/>
        <c:crosses val="autoZero"/>
        <c:crossBetween val="between"/>
        <c:majorUnit val="20"/>
      </c:valAx>
      <c:spPr>
        <a:noFill/>
        <a:ln w="25400">
          <a:noFill/>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7291598868562279"/>
          <c:y val="0.2155194911350875"/>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8366120578539455"/>
          <c:y val="0.23607556970248234"/>
          <c:w val="0.70515370465228544"/>
          <c:h val="0.74046118701322716"/>
        </c:manualLayout>
      </c:layout>
      <c:barChart>
        <c:barDir val="bar"/>
        <c:grouping val="stacked"/>
        <c:varyColors val="0"/>
        <c:ser>
          <c:idx val="0"/>
          <c:order val="0"/>
          <c:tx>
            <c:strRef>
              <c:f>Dati!$C$556</c:f>
              <c:strCache>
                <c:ptCount val="1"/>
                <c:pt idx="0">
                  <c:v>.</c:v>
                </c:pt>
              </c:strCache>
            </c:strRef>
          </c:tx>
          <c:spPr>
            <a:noFill/>
            <a:ln w="25400">
              <a:noFill/>
            </a:ln>
          </c:spPr>
          <c:invertIfNegative val="0"/>
          <c:dLbls>
            <c:delete val="1"/>
          </c:dLbls>
          <c:cat>
            <c:strRef>
              <c:f>Dati!$B$557:$B$561</c:f>
              <c:strCache>
                <c:ptCount val="5"/>
                <c:pt idx="0">
                  <c:v>06.2023., n=1010</c:v>
                </c:pt>
                <c:pt idx="1">
                  <c:v>05.2022., n=1010</c:v>
                </c:pt>
                <c:pt idx="2">
                  <c:v>07.2021., n=1008</c:v>
                </c:pt>
                <c:pt idx="3">
                  <c:v>08.2020., n=1009</c:v>
                </c:pt>
                <c:pt idx="4">
                  <c:v>05.2019., n=1017</c:v>
                </c:pt>
              </c:strCache>
            </c:strRef>
          </c:cat>
          <c:val>
            <c:numRef>
              <c:f>Dati!$C$557:$C$561</c:f>
              <c:numCache>
                <c:formatCode>0</c:formatCode>
                <c:ptCount val="5"/>
                <c:pt idx="0">
                  <c:v>13.50150309077484</c:v>
                </c:pt>
                <c:pt idx="1">
                  <c:v>9.7094584820516872</c:v>
                </c:pt>
                <c:pt idx="2">
                  <c:v>6.9999999999999929</c:v>
                </c:pt>
                <c:pt idx="3">
                  <c:v>11.318947652341727</c:v>
                </c:pt>
                <c:pt idx="4">
                  <c:v>8.1455999076259928</c:v>
                </c:pt>
              </c:numCache>
            </c:numRef>
          </c:val>
          <c:extLst>
            <c:ext xmlns:c16="http://schemas.microsoft.com/office/drawing/2014/chart" uri="{C3380CC4-5D6E-409C-BE32-E72D297353CC}">
              <c16:uniqueId val="{00000000-53E2-473A-9F78-EDA50E394EDC}"/>
            </c:ext>
          </c:extLst>
        </c:ser>
        <c:ser>
          <c:idx val="1"/>
          <c:order val="1"/>
          <c:tx>
            <c:strRef>
              <c:f>Dati!$D$556</c:f>
              <c:strCache>
                <c:ptCount val="1"/>
                <c:pt idx="0">
                  <c:v>Nē</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Dati!$B$557:$B$561</c:f>
              <c:strCache>
                <c:ptCount val="5"/>
                <c:pt idx="0">
                  <c:v>06.2023., n=1010</c:v>
                </c:pt>
                <c:pt idx="1">
                  <c:v>05.2022., n=1010</c:v>
                </c:pt>
                <c:pt idx="2">
                  <c:v>07.2021., n=1008</c:v>
                </c:pt>
                <c:pt idx="3">
                  <c:v>08.2020., n=1009</c:v>
                </c:pt>
                <c:pt idx="4">
                  <c:v>05.2019., n=1017</c:v>
                </c:pt>
              </c:strCache>
            </c:strRef>
          </c:cat>
          <c:val>
            <c:numRef>
              <c:f>Dati!$D$557:$D$561</c:f>
              <c:numCache>
                <c:formatCode>0</c:formatCode>
                <c:ptCount val="5"/>
                <c:pt idx="0">
                  <c:v>34.994595187850095</c:v>
                </c:pt>
                <c:pt idx="1">
                  <c:v>42.31663449917518</c:v>
                </c:pt>
                <c:pt idx="2">
                  <c:v>40.39422073819933</c:v>
                </c:pt>
                <c:pt idx="3">
                  <c:v>35.801366199353232</c:v>
                </c:pt>
                <c:pt idx="4">
                  <c:v>36.264169801069229</c:v>
                </c:pt>
              </c:numCache>
            </c:numRef>
          </c:val>
          <c:extLst>
            <c:ext xmlns:c16="http://schemas.microsoft.com/office/drawing/2014/chart" uri="{C3380CC4-5D6E-409C-BE32-E72D297353CC}">
              <c16:uniqueId val="{00000001-53E2-473A-9F78-EDA50E394EDC}"/>
            </c:ext>
          </c:extLst>
        </c:ser>
        <c:ser>
          <c:idx val="2"/>
          <c:order val="2"/>
          <c:tx>
            <c:strRef>
              <c:f>Dati!$E$556</c:f>
              <c:strCache>
                <c:ptCount val="1"/>
                <c:pt idx="0">
                  <c:v>Drīzāk nē </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Dati!$B$557:$B$561</c:f>
              <c:strCache>
                <c:ptCount val="5"/>
                <c:pt idx="0">
                  <c:v>06.2023., n=1010</c:v>
                </c:pt>
                <c:pt idx="1">
                  <c:v>05.2022., n=1010</c:v>
                </c:pt>
                <c:pt idx="2">
                  <c:v>07.2021., n=1008</c:v>
                </c:pt>
                <c:pt idx="3">
                  <c:v>08.2020., n=1009</c:v>
                </c:pt>
                <c:pt idx="4">
                  <c:v>05.2019., n=1017</c:v>
                </c:pt>
              </c:strCache>
            </c:strRef>
          </c:cat>
          <c:val>
            <c:numRef>
              <c:f>Dati!$E$557:$E$561</c:f>
              <c:numCache>
                <c:formatCode>0</c:formatCode>
                <c:ptCount val="5"/>
                <c:pt idx="0">
                  <c:v>40.913671430070288</c:v>
                </c:pt>
                <c:pt idx="1">
                  <c:v>37.383676727468355</c:v>
                </c:pt>
                <c:pt idx="2">
                  <c:v>42.0155489704959</c:v>
                </c:pt>
                <c:pt idx="3">
                  <c:v>42.289455857000263</c:v>
                </c:pt>
                <c:pt idx="4">
                  <c:v>45</c:v>
                </c:pt>
              </c:numCache>
            </c:numRef>
          </c:val>
          <c:extLst>
            <c:ext xmlns:c16="http://schemas.microsoft.com/office/drawing/2014/chart" uri="{C3380CC4-5D6E-409C-BE32-E72D297353CC}">
              <c16:uniqueId val="{00000002-53E2-473A-9F78-EDA50E394EDC}"/>
            </c:ext>
          </c:extLst>
        </c:ser>
        <c:ser>
          <c:idx val="3"/>
          <c:order val="3"/>
          <c:tx>
            <c:strRef>
              <c:f>Dati!$F$556</c:f>
              <c:strCache>
                <c:ptCount val="1"/>
                <c:pt idx="0">
                  <c:v>Drīzāk jā </c:v>
                </c:pt>
              </c:strCache>
            </c:strRef>
          </c:tx>
          <c:spPr>
            <a:solidFill>
              <a:srgbClr val="74D880"/>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Dati!$B$557:$B$561</c:f>
              <c:strCache>
                <c:ptCount val="5"/>
                <c:pt idx="0">
                  <c:v>06.2023., n=1010</c:v>
                </c:pt>
                <c:pt idx="1">
                  <c:v>05.2022., n=1010</c:v>
                </c:pt>
                <c:pt idx="2">
                  <c:v>07.2021., n=1008</c:v>
                </c:pt>
                <c:pt idx="3">
                  <c:v>08.2020., n=1009</c:v>
                </c:pt>
                <c:pt idx="4">
                  <c:v>05.2019., n=1017</c:v>
                </c:pt>
              </c:strCache>
            </c:strRef>
          </c:cat>
          <c:val>
            <c:numRef>
              <c:f>Dati!$F$557:$F$561</c:f>
              <c:numCache>
                <c:formatCode>0</c:formatCode>
                <c:ptCount val="5"/>
                <c:pt idx="0">
                  <c:v>13.798889763444858</c:v>
                </c:pt>
                <c:pt idx="1">
                  <c:v>13.953204754871264</c:v>
                </c:pt>
                <c:pt idx="2">
                  <c:v>10.547233049815013</c:v>
                </c:pt>
                <c:pt idx="3">
                  <c:v>12.599128175486365</c:v>
                </c:pt>
                <c:pt idx="4">
                  <c:v>11.083205462549644</c:v>
                </c:pt>
              </c:numCache>
            </c:numRef>
          </c:val>
          <c:extLst>
            <c:ext xmlns:c16="http://schemas.microsoft.com/office/drawing/2014/chart" uri="{C3380CC4-5D6E-409C-BE32-E72D297353CC}">
              <c16:uniqueId val="{00000003-53E2-473A-9F78-EDA50E394EDC}"/>
            </c:ext>
          </c:extLst>
        </c:ser>
        <c:ser>
          <c:idx val="4"/>
          <c:order val="4"/>
          <c:tx>
            <c:strRef>
              <c:f>Dati!$G$556</c:f>
              <c:strCache>
                <c:ptCount val="1"/>
                <c:pt idx="0">
                  <c:v>Jā</c:v>
                </c:pt>
              </c:strCache>
            </c:strRef>
          </c:tx>
          <c:spPr>
            <a:solidFill>
              <a:schemeClr val="accent5">
                <a:lumMod val="50000"/>
              </a:schemeClr>
            </a:solidFill>
          </c:spPr>
          <c:invertIfNegative val="0"/>
          <c:dLbls>
            <c:dLbl>
              <c:idx val="0"/>
              <c:layout>
                <c:manualLayout>
                  <c:x val="1.8809424576115678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3E2-473A-9F78-EDA50E394EDC}"/>
                </c:ext>
              </c:extLst>
            </c:dLbl>
            <c:dLbl>
              <c:idx val="1"/>
              <c:layout>
                <c:manualLayout>
                  <c:x val="1.930602027010604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3E2-473A-9F78-EDA50E394EDC}"/>
                </c:ext>
              </c:extLst>
            </c:dLbl>
            <c:dLbl>
              <c:idx val="2"/>
              <c:layout>
                <c:manualLayout>
                  <c:x val="1.7968288515143496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3E2-473A-9F78-EDA50E394EDC}"/>
                </c:ext>
              </c:extLst>
            </c:dLbl>
            <c:dLbl>
              <c:idx val="3"/>
              <c:layout>
                <c:manualLayout>
                  <c:x val="1.2256504439526271E-2"/>
                  <c:y val="0"/>
                </c:manualLayout>
              </c:layout>
              <c:spPr>
                <a:noFill/>
                <a:ln>
                  <a:noFill/>
                </a:ln>
                <a:effectLst/>
              </c:spPr>
              <c:txPr>
                <a:bodyPr wrap="square" lIns="38100" tIns="19050" rIns="38100" bIns="19050" anchor="ctr">
                  <a:noAutofit/>
                </a:bodyPr>
                <a:lstStyle/>
                <a:p>
                  <a:pPr>
                    <a:defRPr sz="1100" b="1">
                      <a:solidFill>
                        <a:sysClr val="windowText" lastClr="000000"/>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53E2-473A-9F78-EDA50E394EDC}"/>
                </c:ext>
              </c:extLst>
            </c:dLbl>
            <c:dLbl>
              <c:idx val="4"/>
              <c:layout>
                <c:manualLayout>
                  <c:x val="1.5677953187108889E-2"/>
                  <c:y val="-4.4092323075212211E-3"/>
                </c:manualLayout>
              </c:layout>
              <c:spPr>
                <a:noFill/>
                <a:ln>
                  <a:noFill/>
                </a:ln>
                <a:effectLst/>
              </c:spPr>
              <c:txPr>
                <a:bodyPr wrap="square" lIns="38100" tIns="19050" rIns="38100" bIns="19050" anchor="ctr">
                  <a:noAutofit/>
                </a:bodyPr>
                <a:lstStyle/>
                <a:p>
                  <a:pPr>
                    <a:defRPr sz="1100" b="1">
                      <a:solidFill>
                        <a:sysClr val="windowText" lastClr="000000"/>
                      </a:solidFill>
                    </a:defRPr>
                  </a:pPr>
                  <a:endParaRPr lang="lv-LV"/>
                </a:p>
              </c:txPr>
              <c:dLblPos val="ctr"/>
              <c:showLegendKey val="0"/>
              <c:showVal val="1"/>
              <c:showCatName val="0"/>
              <c:showSerName val="0"/>
              <c:showPercent val="0"/>
              <c:showBubbleSize val="0"/>
              <c:extLst>
                <c:ext xmlns:c15="http://schemas.microsoft.com/office/drawing/2012/chart" uri="{CE6537A1-D6FC-4f65-9D91-7224C49458BB}">
                  <c15:layout>
                    <c:manualLayout>
                      <c:w val="2.8281518376030979E-2"/>
                      <c:h val="6.0186020997666928E-2"/>
                    </c:manualLayout>
                  </c15:layout>
                </c:ext>
                <c:ext xmlns:c16="http://schemas.microsoft.com/office/drawing/2014/chart" uri="{C3380CC4-5D6E-409C-BE32-E72D297353CC}">
                  <c16:uniqueId val="{00000000-E500-4DC6-801F-1554054AB140}"/>
                </c:ext>
              </c:extLst>
            </c:dLbl>
            <c:spPr>
              <a:noFill/>
              <a:ln>
                <a:noFill/>
              </a:ln>
              <a:effectLst/>
            </c:spPr>
            <c:txPr>
              <a:bodyPr wrap="square" lIns="38100" tIns="19050" rIns="38100" bIns="19050" anchor="ctr">
                <a:spAutoFit/>
              </a:bodyPr>
              <a:lstStyle/>
              <a:p>
                <a:pPr>
                  <a:defRPr sz="1100" b="1">
                    <a:solidFill>
                      <a:sysClr val="windowText" lastClr="000000"/>
                    </a:solidFill>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Dati!$B$557:$B$561</c:f>
              <c:strCache>
                <c:ptCount val="5"/>
                <c:pt idx="0">
                  <c:v>06.2023., n=1010</c:v>
                </c:pt>
                <c:pt idx="1">
                  <c:v>05.2022., n=1010</c:v>
                </c:pt>
                <c:pt idx="2">
                  <c:v>07.2021., n=1008</c:v>
                </c:pt>
                <c:pt idx="3">
                  <c:v>08.2020., n=1009</c:v>
                </c:pt>
                <c:pt idx="4">
                  <c:v>05.2019., n=1017</c:v>
                </c:pt>
              </c:strCache>
            </c:strRef>
          </c:cat>
          <c:val>
            <c:numRef>
              <c:f>Dati!$G$557:$G$561</c:f>
              <c:numCache>
                <c:formatCode>0</c:formatCode>
                <c:ptCount val="5"/>
                <c:pt idx="0">
                  <c:v>1.5965862346684847</c:v>
                </c:pt>
                <c:pt idx="1">
                  <c:v>1.8119512764447001</c:v>
                </c:pt>
                <c:pt idx="2">
                  <c:v>1.7564863141918301</c:v>
                </c:pt>
                <c:pt idx="3">
                  <c:v>1.6573252646016456</c:v>
                </c:pt>
                <c:pt idx="4">
                  <c:v>2.0748413729965312</c:v>
                </c:pt>
              </c:numCache>
            </c:numRef>
          </c:val>
          <c:extLst>
            <c:ext xmlns:c16="http://schemas.microsoft.com/office/drawing/2014/chart" uri="{C3380CC4-5D6E-409C-BE32-E72D297353CC}">
              <c16:uniqueId val="{00000008-53E2-473A-9F78-EDA50E394EDC}"/>
            </c:ext>
          </c:extLst>
        </c:ser>
        <c:ser>
          <c:idx val="5"/>
          <c:order val="5"/>
          <c:tx>
            <c:strRef>
              <c:f>Dati!$H$556</c:f>
              <c:strCache>
                <c:ptCount val="1"/>
                <c:pt idx="0">
                  <c:v>.</c:v>
                </c:pt>
              </c:strCache>
            </c:strRef>
          </c:tx>
          <c:spPr>
            <a:noFill/>
          </c:spPr>
          <c:invertIfNegative val="0"/>
          <c:dLbls>
            <c:delete val="1"/>
          </c:dLbls>
          <c:cat>
            <c:strRef>
              <c:f>Dati!$B$557:$B$561</c:f>
              <c:strCache>
                <c:ptCount val="5"/>
                <c:pt idx="0">
                  <c:v>06.2023., n=1010</c:v>
                </c:pt>
                <c:pt idx="1">
                  <c:v>05.2022., n=1010</c:v>
                </c:pt>
                <c:pt idx="2">
                  <c:v>07.2021., n=1008</c:v>
                </c:pt>
                <c:pt idx="3">
                  <c:v>08.2020., n=1009</c:v>
                </c:pt>
                <c:pt idx="4">
                  <c:v>05.2019., n=1017</c:v>
                </c:pt>
              </c:strCache>
            </c:strRef>
          </c:cat>
          <c:val>
            <c:numRef>
              <c:f>Dati!$H$557:$H$561</c:f>
              <c:numCache>
                <c:formatCode>0</c:formatCode>
                <c:ptCount val="5"/>
                <c:pt idx="0">
                  <c:v>7.3696800332026218</c:v>
                </c:pt>
                <c:pt idx="1">
                  <c:v>7</c:v>
                </c:pt>
                <c:pt idx="2">
                  <c:v>10.461436667309121</c:v>
                </c:pt>
                <c:pt idx="3">
                  <c:v>8.5087025912279532</c:v>
                </c:pt>
                <c:pt idx="4">
                  <c:v>9.6071091957697892</c:v>
                </c:pt>
              </c:numCache>
            </c:numRef>
          </c:val>
          <c:extLst>
            <c:ext xmlns:c16="http://schemas.microsoft.com/office/drawing/2014/chart" uri="{C3380CC4-5D6E-409C-BE32-E72D297353CC}">
              <c16:uniqueId val="{00000009-53E2-473A-9F78-EDA50E394EDC}"/>
            </c:ext>
          </c:extLst>
        </c:ser>
        <c:ser>
          <c:idx val="6"/>
          <c:order val="6"/>
          <c:tx>
            <c:strRef>
              <c:f>Dati!$I$556</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Dati!$B$557:$B$561</c:f>
              <c:strCache>
                <c:ptCount val="5"/>
                <c:pt idx="0">
                  <c:v>06.2023., n=1010</c:v>
                </c:pt>
                <c:pt idx="1">
                  <c:v>05.2022., n=1010</c:v>
                </c:pt>
                <c:pt idx="2">
                  <c:v>07.2021., n=1008</c:v>
                </c:pt>
                <c:pt idx="3">
                  <c:v>08.2020., n=1009</c:v>
                </c:pt>
                <c:pt idx="4">
                  <c:v>05.2019., n=1017</c:v>
                </c:pt>
              </c:strCache>
            </c:strRef>
          </c:cat>
          <c:val>
            <c:numRef>
              <c:f>Dati!$I$557:$I$561</c:f>
              <c:numCache>
                <c:formatCode>0</c:formatCode>
                <c:ptCount val="5"/>
                <c:pt idx="0">
                  <c:v>8.6962573839658255</c:v>
                </c:pt>
                <c:pt idx="1">
                  <c:v>4.5345327420403825</c:v>
                </c:pt>
                <c:pt idx="2">
                  <c:v>5.2865109272984201</c:v>
                </c:pt>
                <c:pt idx="3">
                  <c:v>7.6527245035582396</c:v>
                </c:pt>
                <c:pt idx="4">
                  <c:v>6.0840056546345815</c:v>
                </c:pt>
              </c:numCache>
            </c:numRef>
          </c:val>
          <c:extLst>
            <c:ext xmlns:c16="http://schemas.microsoft.com/office/drawing/2014/chart" uri="{C3380CC4-5D6E-409C-BE32-E72D297353CC}">
              <c16:uniqueId val="{0000000A-53E2-473A-9F78-EDA50E394EDC}"/>
            </c:ext>
          </c:extLst>
        </c:ser>
        <c:dLbls>
          <c:dLblPos val="ctr"/>
          <c:showLegendKey val="0"/>
          <c:showVal val="1"/>
          <c:showCatName val="0"/>
          <c:showSerName val="0"/>
          <c:showPercent val="0"/>
          <c:showBubbleSize val="0"/>
        </c:dLbls>
        <c:gapWidth val="15"/>
        <c:overlap val="100"/>
        <c:axId val="620544864"/>
        <c:axId val="620551920"/>
      </c:barChart>
      <c:catAx>
        <c:axId val="62054486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lv-LV"/>
          </a:p>
        </c:txPr>
        <c:crossAx val="620551920"/>
        <c:crossesAt val="89.4"/>
        <c:auto val="1"/>
        <c:lblAlgn val="ctr"/>
        <c:lblOffset val="100"/>
        <c:tickLblSkip val="1"/>
        <c:tickMarkSkip val="1"/>
        <c:noMultiLvlLbl val="0"/>
      </c:catAx>
      <c:valAx>
        <c:axId val="620551920"/>
        <c:scaling>
          <c:orientation val="minMax"/>
          <c:max val="125"/>
          <c:min val="0"/>
        </c:scaling>
        <c:delete val="1"/>
        <c:axPos val="t"/>
        <c:numFmt formatCode="0" sourceLinked="1"/>
        <c:majorTickMark val="out"/>
        <c:minorTickMark val="none"/>
        <c:tickLblPos val="nextTo"/>
        <c:crossAx val="620544864"/>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40803132391158"/>
          <c:y val="0.20424533207894158"/>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9420785027370333"/>
          <c:y val="0.22139712848492629"/>
          <c:w val="0.69456077313555398"/>
          <c:h val="0.7614703259277652"/>
        </c:manualLayout>
      </c:layout>
      <c:barChart>
        <c:barDir val="bar"/>
        <c:grouping val="stacked"/>
        <c:varyColors val="0"/>
        <c:ser>
          <c:idx val="0"/>
          <c:order val="0"/>
          <c:tx>
            <c:strRef>
              <c:f>Dati!$C$669</c:f>
              <c:strCache>
                <c:ptCount val="1"/>
                <c:pt idx="0">
                  <c:v>.</c:v>
                </c:pt>
              </c:strCache>
            </c:strRef>
          </c:tx>
          <c:spPr>
            <a:noFill/>
            <a:ln w="25400">
              <a:noFill/>
            </a:ln>
          </c:spPr>
          <c:invertIfNegative val="0"/>
          <c:cat>
            <c:strRef>
              <c:f>Dati!$B$670:$B$672</c:f>
              <c:strCache>
                <c:ptCount val="3"/>
                <c:pt idx="0">
                  <c:v>Degvielas kontrabandas apjomi</c:v>
                </c:pt>
                <c:pt idx="1">
                  <c:v>Alkohola kontrabandas apjomi</c:v>
                </c:pt>
                <c:pt idx="2">
                  <c:v>Cigarešu kontrabandas apjomi</c:v>
                </c:pt>
              </c:strCache>
            </c:strRef>
          </c:cat>
          <c:val>
            <c:numRef>
              <c:f>Dati!$C$670:$C$672</c:f>
              <c:numCache>
                <c:formatCode>0</c:formatCode>
                <c:ptCount val="3"/>
                <c:pt idx="0">
                  <c:v>7</c:v>
                </c:pt>
                <c:pt idx="1">
                  <c:v>8.0670361925503364</c:v>
                </c:pt>
                <c:pt idx="2">
                  <c:v>7.4476345222000031</c:v>
                </c:pt>
              </c:numCache>
            </c:numRef>
          </c:val>
          <c:extLst>
            <c:ext xmlns:c16="http://schemas.microsoft.com/office/drawing/2014/chart" uri="{C3380CC4-5D6E-409C-BE32-E72D297353CC}">
              <c16:uniqueId val="{00000000-DCF3-4509-B64D-8FD8DB78A0D7}"/>
            </c:ext>
          </c:extLst>
        </c:ser>
        <c:ser>
          <c:idx val="1"/>
          <c:order val="1"/>
          <c:tx>
            <c:strRef>
              <c:f>Dati!$D$669</c:f>
              <c:strCache>
                <c:ptCount val="1"/>
                <c:pt idx="0">
                  <c:v>Noteikti samazinājās</c:v>
                </c:pt>
              </c:strCache>
            </c:strRef>
          </c:tx>
          <c:spPr>
            <a:solidFill>
              <a:schemeClr val="accent4">
                <a:lumMod val="75000"/>
              </a:schemeClr>
            </a:solidFill>
            <a:ln w="25400">
              <a:noFill/>
            </a:ln>
          </c:spPr>
          <c:invertIfNegative val="0"/>
          <c:dLbls>
            <c:spPr>
              <a:noFill/>
              <a:ln w="25400">
                <a:noFill/>
              </a:ln>
            </c:spPr>
            <c:txPr>
              <a:bodyPr/>
              <a:lstStyle/>
              <a:p>
                <a:pPr>
                  <a:defRPr sz="1100"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Dati!$B$670:$B$672</c:f>
              <c:strCache>
                <c:ptCount val="3"/>
                <c:pt idx="0">
                  <c:v>Degvielas kontrabandas apjomi</c:v>
                </c:pt>
                <c:pt idx="1">
                  <c:v>Alkohola kontrabandas apjomi</c:v>
                </c:pt>
                <c:pt idx="2">
                  <c:v>Cigarešu kontrabandas apjomi</c:v>
                </c:pt>
              </c:strCache>
            </c:strRef>
          </c:cat>
          <c:val>
            <c:numRef>
              <c:f>Dati!$D$670:$D$672</c:f>
              <c:numCache>
                <c:formatCode>0</c:formatCode>
                <c:ptCount val="3"/>
                <c:pt idx="0">
                  <c:v>3.1679998780569449</c:v>
                </c:pt>
                <c:pt idx="1">
                  <c:v>3.0707594853906359</c:v>
                </c:pt>
                <c:pt idx="2">
                  <c:v>3.520943771960964</c:v>
                </c:pt>
              </c:numCache>
            </c:numRef>
          </c:val>
          <c:extLst>
            <c:ext xmlns:c16="http://schemas.microsoft.com/office/drawing/2014/chart" uri="{C3380CC4-5D6E-409C-BE32-E72D297353CC}">
              <c16:uniqueId val="{00000001-DCF3-4509-B64D-8FD8DB78A0D7}"/>
            </c:ext>
          </c:extLst>
        </c:ser>
        <c:ser>
          <c:idx val="2"/>
          <c:order val="2"/>
          <c:tx>
            <c:strRef>
              <c:f>Dati!$E$669</c:f>
              <c:strCache>
                <c:ptCount val="1"/>
                <c:pt idx="0">
                  <c:v>Drīzāk samazinājās</c:v>
                </c:pt>
              </c:strCache>
            </c:strRef>
          </c:tx>
          <c:spPr>
            <a:solidFill>
              <a:srgbClr val="74D880"/>
            </a:solidFill>
            <a:ln w="25400">
              <a:noFill/>
            </a:ln>
          </c:spPr>
          <c:invertIfNegative val="0"/>
          <c:dLbls>
            <c:dLbl>
              <c:idx val="29"/>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CF3-4509-B64D-8FD8DB78A0D7}"/>
                </c:ext>
              </c:extLst>
            </c:dLbl>
            <c:spPr>
              <a:noFill/>
              <a:ln w="25400">
                <a:noFill/>
              </a:ln>
            </c:spPr>
            <c:txPr>
              <a:bodyPr/>
              <a:lstStyle/>
              <a:p>
                <a:pPr>
                  <a:defRPr sz="1100" b="1">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Dati!$B$670:$B$672</c:f>
              <c:strCache>
                <c:ptCount val="3"/>
                <c:pt idx="0">
                  <c:v>Degvielas kontrabandas apjomi</c:v>
                </c:pt>
                <c:pt idx="1">
                  <c:v>Alkohola kontrabandas apjomi</c:v>
                </c:pt>
                <c:pt idx="2">
                  <c:v>Cigarešu kontrabandas apjomi</c:v>
                </c:pt>
              </c:strCache>
            </c:strRef>
          </c:cat>
          <c:val>
            <c:numRef>
              <c:f>Dati!$E$670:$E$672</c:f>
              <c:numCache>
                <c:formatCode>0</c:formatCode>
                <c:ptCount val="3"/>
                <c:pt idx="0">
                  <c:v>11.96346388051006</c:v>
                </c:pt>
                <c:pt idx="1">
                  <c:v>10.993668080626033</c:v>
                </c:pt>
                <c:pt idx="2">
                  <c:v>11.162885464406038</c:v>
                </c:pt>
              </c:numCache>
            </c:numRef>
          </c:val>
          <c:extLst>
            <c:ext xmlns:c16="http://schemas.microsoft.com/office/drawing/2014/chart" uri="{C3380CC4-5D6E-409C-BE32-E72D297353CC}">
              <c16:uniqueId val="{00000003-DCF3-4509-B64D-8FD8DB78A0D7}"/>
            </c:ext>
          </c:extLst>
        </c:ser>
        <c:ser>
          <c:idx val="3"/>
          <c:order val="3"/>
          <c:tx>
            <c:strRef>
              <c:f>Dati!$F$669</c:f>
              <c:strCache>
                <c:ptCount val="1"/>
                <c:pt idx="0">
                  <c:v>Drīzāk palielinājās</c:v>
                </c:pt>
              </c:strCache>
            </c:strRef>
          </c:tx>
          <c:spPr>
            <a:solidFill>
              <a:srgbClr val="EE7965"/>
            </a:solidFill>
            <a:ln w="25400">
              <a:noFill/>
            </a:ln>
          </c:spPr>
          <c:invertIfNegative val="0"/>
          <c:dLbls>
            <c:spPr>
              <a:noFill/>
              <a:ln>
                <a:noFill/>
              </a:ln>
              <a:effectLst/>
            </c:spPr>
            <c:txPr>
              <a:bodyPr wrap="square" lIns="38100" tIns="19050" rIns="38100" bIns="19050" anchor="ctr">
                <a:spAutoFit/>
              </a:bodyPr>
              <a:lstStyle/>
              <a:p>
                <a:pPr>
                  <a:defRPr sz="11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Dati!$B$670:$B$672</c:f>
              <c:strCache>
                <c:ptCount val="3"/>
                <c:pt idx="0">
                  <c:v>Degvielas kontrabandas apjomi</c:v>
                </c:pt>
                <c:pt idx="1">
                  <c:v>Alkohola kontrabandas apjomi</c:v>
                </c:pt>
                <c:pt idx="2">
                  <c:v>Cigarešu kontrabandas apjomi</c:v>
                </c:pt>
              </c:strCache>
            </c:strRef>
          </c:cat>
          <c:val>
            <c:numRef>
              <c:f>Dati!$F$670:$F$672</c:f>
              <c:numCache>
                <c:formatCode>0</c:formatCode>
                <c:ptCount val="3"/>
                <c:pt idx="0">
                  <c:v>14.49255052502113</c:v>
                </c:pt>
                <c:pt idx="1">
                  <c:v>13.4433526388232</c:v>
                </c:pt>
                <c:pt idx="2">
                  <c:v>13.335071503119398</c:v>
                </c:pt>
              </c:numCache>
            </c:numRef>
          </c:val>
          <c:extLst>
            <c:ext xmlns:c16="http://schemas.microsoft.com/office/drawing/2014/chart" uri="{C3380CC4-5D6E-409C-BE32-E72D297353CC}">
              <c16:uniqueId val="{00000004-DCF3-4509-B64D-8FD8DB78A0D7}"/>
            </c:ext>
          </c:extLst>
        </c:ser>
        <c:ser>
          <c:idx val="4"/>
          <c:order val="4"/>
          <c:tx>
            <c:strRef>
              <c:f>Dati!$G$669</c:f>
              <c:strCache>
                <c:ptCount val="1"/>
                <c:pt idx="0">
                  <c:v>Noteikti palielinājās</c:v>
                </c:pt>
              </c:strCache>
            </c:strRef>
          </c:tx>
          <c:spPr>
            <a:solidFill>
              <a:schemeClr val="accent3">
                <a:lumMod val="50000"/>
              </a:schemeClr>
            </a:solidFill>
            <a:ln w="25400">
              <a:noFill/>
            </a:ln>
          </c:spPr>
          <c:invertIfNegative val="0"/>
          <c:dLbls>
            <c:spPr>
              <a:noFill/>
              <a:ln w="25400">
                <a:noFill/>
              </a:ln>
            </c:spPr>
            <c:txPr>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Dati!$B$670:$B$672</c:f>
              <c:strCache>
                <c:ptCount val="3"/>
                <c:pt idx="0">
                  <c:v>Degvielas kontrabandas apjomi</c:v>
                </c:pt>
                <c:pt idx="1">
                  <c:v>Alkohola kontrabandas apjomi</c:v>
                </c:pt>
                <c:pt idx="2">
                  <c:v>Cigarešu kontrabandas apjomi</c:v>
                </c:pt>
              </c:strCache>
            </c:strRef>
          </c:cat>
          <c:val>
            <c:numRef>
              <c:f>Dati!$G$670:$G$672</c:f>
              <c:numCache>
                <c:formatCode>0</c:formatCode>
                <c:ptCount val="3"/>
                <c:pt idx="0">
                  <c:v>5.8906726729663745</c:v>
                </c:pt>
                <c:pt idx="1">
                  <c:v>4.9669948913339494</c:v>
                </c:pt>
                <c:pt idx="2">
                  <c:v>5.2271863036316111</c:v>
                </c:pt>
              </c:numCache>
            </c:numRef>
          </c:val>
          <c:extLst>
            <c:ext xmlns:c16="http://schemas.microsoft.com/office/drawing/2014/chart" uri="{C3380CC4-5D6E-409C-BE32-E72D297353CC}">
              <c16:uniqueId val="{00000005-DCF3-4509-B64D-8FD8DB78A0D7}"/>
            </c:ext>
          </c:extLst>
        </c:ser>
        <c:ser>
          <c:idx val="5"/>
          <c:order val="5"/>
          <c:tx>
            <c:strRef>
              <c:f>Dati!$H$669</c:f>
              <c:strCache>
                <c:ptCount val="1"/>
                <c:pt idx="0">
                  <c:v>.</c:v>
                </c:pt>
              </c:strCache>
            </c:strRef>
          </c:tx>
          <c:spPr>
            <a:noFill/>
            <a:ln w="25400">
              <a:noFill/>
            </a:ln>
          </c:spPr>
          <c:invertIfNegative val="0"/>
          <c:cat>
            <c:strRef>
              <c:f>Dati!$B$670:$B$672</c:f>
              <c:strCache>
                <c:ptCount val="3"/>
                <c:pt idx="0">
                  <c:v>Degvielas kontrabandas apjomi</c:v>
                </c:pt>
                <c:pt idx="1">
                  <c:v>Alkohola kontrabandas apjomi</c:v>
                </c:pt>
                <c:pt idx="2">
                  <c:v>Cigarešu kontrabandas apjomi</c:v>
                </c:pt>
              </c:strCache>
            </c:strRef>
          </c:cat>
          <c:val>
            <c:numRef>
              <c:f>Dati!$H$670:$H$672</c:f>
              <c:numCache>
                <c:formatCode>0</c:formatCode>
                <c:ptCount val="3"/>
                <c:pt idx="0">
                  <c:v>7</c:v>
                </c:pt>
                <c:pt idx="1">
                  <c:v>8.9728756678303547</c:v>
                </c:pt>
                <c:pt idx="2">
                  <c:v>8.8209653912364949</c:v>
                </c:pt>
              </c:numCache>
            </c:numRef>
          </c:val>
          <c:extLst>
            <c:ext xmlns:c16="http://schemas.microsoft.com/office/drawing/2014/chart" uri="{C3380CC4-5D6E-409C-BE32-E72D297353CC}">
              <c16:uniqueId val="{00000006-DCF3-4509-B64D-8FD8DB78A0D7}"/>
            </c:ext>
          </c:extLst>
        </c:ser>
        <c:ser>
          <c:idx val="6"/>
          <c:order val="6"/>
          <c:tx>
            <c:strRef>
              <c:f>Dati!$I$669</c:f>
              <c:strCache>
                <c:ptCount val="1"/>
                <c:pt idx="0">
                  <c:v>Nemainījās</c:v>
                </c:pt>
              </c:strCache>
            </c:strRef>
          </c:tx>
          <c:spPr>
            <a:solidFill>
              <a:srgbClr val="FFE285"/>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Dati!$B$670:$B$672</c:f>
              <c:strCache>
                <c:ptCount val="3"/>
                <c:pt idx="0">
                  <c:v>Degvielas kontrabandas apjomi</c:v>
                </c:pt>
                <c:pt idx="1">
                  <c:v>Alkohola kontrabandas apjomi</c:v>
                </c:pt>
                <c:pt idx="2">
                  <c:v>Cigarešu kontrabandas apjomi</c:v>
                </c:pt>
              </c:strCache>
            </c:strRef>
          </c:cat>
          <c:val>
            <c:numRef>
              <c:f>Dati!$I$670:$I$672</c:f>
              <c:numCache>
                <c:formatCode>0</c:formatCode>
                <c:ptCount val="3"/>
                <c:pt idx="0">
                  <c:v>33.408666074774523</c:v>
                </c:pt>
                <c:pt idx="1">
                  <c:v>34.953002200045788</c:v>
                </c:pt>
                <c:pt idx="2">
                  <c:v>35.260802754917194</c:v>
                </c:pt>
              </c:numCache>
            </c:numRef>
          </c:val>
          <c:extLst>
            <c:ext xmlns:c16="http://schemas.microsoft.com/office/drawing/2014/chart" uri="{C3380CC4-5D6E-409C-BE32-E72D297353CC}">
              <c16:uniqueId val="{00000007-DCF3-4509-B64D-8FD8DB78A0D7}"/>
            </c:ext>
          </c:extLst>
        </c:ser>
        <c:ser>
          <c:idx val="7"/>
          <c:order val="7"/>
          <c:tx>
            <c:strRef>
              <c:f>Dati!$J$669</c:f>
              <c:strCache>
                <c:ptCount val="1"/>
              </c:strCache>
            </c:strRef>
          </c:tx>
          <c:spPr>
            <a:noFill/>
          </c:spPr>
          <c:invertIfNegative val="0"/>
          <c:cat>
            <c:strRef>
              <c:f>Dati!$B$670:$B$672</c:f>
              <c:strCache>
                <c:ptCount val="3"/>
                <c:pt idx="0">
                  <c:v>Degvielas kontrabandas apjomi</c:v>
                </c:pt>
                <c:pt idx="1">
                  <c:v>Alkohola kontrabandas apjomi</c:v>
                </c:pt>
                <c:pt idx="2">
                  <c:v>Cigarešu kontrabandas apjomi</c:v>
                </c:pt>
              </c:strCache>
            </c:strRef>
          </c:cat>
          <c:val>
            <c:numRef>
              <c:f>Dati!$J$670:$J$672</c:f>
              <c:numCache>
                <c:formatCode>0</c:formatCode>
                <c:ptCount val="3"/>
                <c:pt idx="0">
                  <c:v>8.8521366801426709</c:v>
                </c:pt>
                <c:pt idx="1">
                  <c:v>7.307800554871406</c:v>
                </c:pt>
                <c:pt idx="2">
                  <c:v>7</c:v>
                </c:pt>
              </c:numCache>
            </c:numRef>
          </c:val>
          <c:extLst>
            <c:ext xmlns:c16="http://schemas.microsoft.com/office/drawing/2014/chart" uri="{C3380CC4-5D6E-409C-BE32-E72D297353CC}">
              <c16:uniqueId val="{00000008-DCF3-4509-B64D-8FD8DB78A0D7}"/>
            </c:ext>
          </c:extLst>
        </c:ser>
        <c:ser>
          <c:idx val="8"/>
          <c:order val="8"/>
          <c:tx>
            <c:strRef>
              <c:f>Dati!$K$669</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Dati!$B$670:$B$672</c:f>
              <c:strCache>
                <c:ptCount val="3"/>
                <c:pt idx="0">
                  <c:v>Degvielas kontrabandas apjomi</c:v>
                </c:pt>
                <c:pt idx="1">
                  <c:v>Alkohola kontrabandas apjomi</c:v>
                </c:pt>
                <c:pt idx="2">
                  <c:v>Cigarešu kontrabandas apjomi</c:v>
                </c:pt>
              </c:strCache>
            </c:strRef>
          </c:cat>
          <c:val>
            <c:numRef>
              <c:f>Dati!$K$670:$K$672</c:f>
              <c:numCache>
                <c:formatCode>0</c:formatCode>
                <c:ptCount val="3"/>
                <c:pt idx="0">
                  <c:v>31.076646968670502</c:v>
                </c:pt>
                <c:pt idx="1">
                  <c:v>32.572222703779957</c:v>
                </c:pt>
                <c:pt idx="2">
                  <c:v>31.493110201964356</c:v>
                </c:pt>
              </c:numCache>
            </c:numRef>
          </c:val>
          <c:extLst>
            <c:ext xmlns:c16="http://schemas.microsoft.com/office/drawing/2014/chart" uri="{C3380CC4-5D6E-409C-BE32-E72D297353CC}">
              <c16:uniqueId val="{00000009-DCF3-4509-B64D-8FD8DB78A0D7}"/>
            </c:ext>
          </c:extLst>
        </c:ser>
        <c:dLbls>
          <c:showLegendKey val="0"/>
          <c:showVal val="0"/>
          <c:showCatName val="0"/>
          <c:showSerName val="0"/>
          <c:showPercent val="0"/>
          <c:showBubbleSize val="0"/>
        </c:dLbls>
        <c:gapWidth val="15"/>
        <c:overlap val="100"/>
        <c:axId val="620568776"/>
        <c:axId val="620567992"/>
      </c:barChart>
      <c:catAx>
        <c:axId val="620568776"/>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lv-LV"/>
          </a:p>
        </c:txPr>
        <c:crossAx val="620567992"/>
        <c:crossesAt val="22.1"/>
        <c:auto val="1"/>
        <c:lblAlgn val="ctr"/>
        <c:lblOffset val="100"/>
        <c:tickLblSkip val="1"/>
        <c:tickMarkSkip val="1"/>
        <c:noMultiLvlLbl val="0"/>
      </c:catAx>
      <c:valAx>
        <c:axId val="620567992"/>
        <c:scaling>
          <c:orientation val="minMax"/>
          <c:max val="130"/>
          <c:min val="0"/>
        </c:scaling>
        <c:delete val="1"/>
        <c:axPos val="t"/>
        <c:numFmt formatCode="0" sourceLinked="1"/>
        <c:majorTickMark val="out"/>
        <c:minorTickMark val="none"/>
        <c:tickLblPos val="nextTo"/>
        <c:crossAx val="620568776"/>
        <c:crosses val="autoZero"/>
        <c:crossBetween val="between"/>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594256600277905"/>
          <c:y val="2.0768299378050522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48734290566620347"/>
          <c:y val="2.6348844702200124E-2"/>
          <c:w val="0.51265709433379647"/>
          <c:h val="0.96684755592377791"/>
        </c:manualLayout>
      </c:layout>
      <c:barChart>
        <c:barDir val="bar"/>
        <c:grouping val="clustered"/>
        <c:varyColors val="0"/>
        <c:ser>
          <c:idx val="0"/>
          <c:order val="0"/>
          <c:tx>
            <c:strRef>
              <c:f>Dati!$C$1853</c:f>
              <c:strCache>
                <c:ptCount val="1"/>
                <c:pt idx="0">
                  <c:v>06.2023., n=527</c:v>
                </c:pt>
              </c:strCache>
            </c:strRef>
          </c:tx>
          <c:spPr>
            <a:solidFill>
              <a:srgbClr val="66180B"/>
            </a:solidFill>
            <a:ln w="25400">
              <a:noFill/>
            </a:ln>
          </c:spPr>
          <c:invertIfNegative val="0"/>
          <c:dPt>
            <c:idx val="3"/>
            <c:invertIfNegative val="0"/>
            <c:bubble3D val="0"/>
            <c:spPr>
              <a:solidFill>
                <a:srgbClr val="66180B"/>
              </a:solidFill>
              <a:ln w="3175">
                <a:noFill/>
                <a:prstDash val="solid"/>
              </a:ln>
            </c:spPr>
            <c:extLst>
              <c:ext xmlns:c16="http://schemas.microsoft.com/office/drawing/2014/chart" uri="{C3380CC4-5D6E-409C-BE32-E72D297353CC}">
                <c16:uniqueId val="{00000001-FD46-4B74-BE2B-4D2CF2833DEC}"/>
              </c:ext>
            </c:extLst>
          </c:dPt>
          <c:dPt>
            <c:idx val="4"/>
            <c:invertIfNegative val="0"/>
            <c:bubble3D val="0"/>
            <c:extLst>
              <c:ext xmlns:c16="http://schemas.microsoft.com/office/drawing/2014/chart" uri="{C3380CC4-5D6E-409C-BE32-E72D297353CC}">
                <c16:uniqueId val="{00000002-FD46-4B74-BE2B-4D2CF2833DEC}"/>
              </c:ext>
            </c:extLst>
          </c:dPt>
          <c:dPt>
            <c:idx val="5"/>
            <c:invertIfNegative val="0"/>
            <c:bubble3D val="0"/>
            <c:extLst>
              <c:ext xmlns:c16="http://schemas.microsoft.com/office/drawing/2014/chart" uri="{C3380CC4-5D6E-409C-BE32-E72D297353CC}">
                <c16:uniqueId val="{00000003-FD46-4B74-BE2B-4D2CF2833DEC}"/>
              </c:ext>
            </c:extLst>
          </c:dPt>
          <c:dPt>
            <c:idx val="6"/>
            <c:invertIfNegative val="0"/>
            <c:bubble3D val="0"/>
            <c:spPr>
              <a:solidFill>
                <a:srgbClr val="66180B"/>
              </a:solidFill>
              <a:ln w="3175">
                <a:noFill/>
                <a:prstDash val="solid"/>
              </a:ln>
            </c:spPr>
            <c:extLst>
              <c:ext xmlns:c16="http://schemas.microsoft.com/office/drawing/2014/chart" uri="{C3380CC4-5D6E-409C-BE32-E72D297353CC}">
                <c16:uniqueId val="{00000005-FD46-4B74-BE2B-4D2CF2833DEC}"/>
              </c:ext>
            </c:extLst>
          </c:dPt>
          <c:dPt>
            <c:idx val="7"/>
            <c:invertIfNegative val="0"/>
            <c:bubble3D val="0"/>
            <c:extLst>
              <c:ext xmlns:c16="http://schemas.microsoft.com/office/drawing/2014/chart" uri="{C3380CC4-5D6E-409C-BE32-E72D297353CC}">
                <c16:uniqueId val="{00000006-FD46-4B74-BE2B-4D2CF2833DEC}"/>
              </c:ext>
            </c:extLst>
          </c:dPt>
          <c:dPt>
            <c:idx val="8"/>
            <c:invertIfNegative val="0"/>
            <c:bubble3D val="0"/>
            <c:spPr>
              <a:solidFill>
                <a:srgbClr val="66180B"/>
              </a:solidFill>
              <a:ln w="3175">
                <a:noFill/>
                <a:prstDash val="solid"/>
              </a:ln>
            </c:spPr>
            <c:extLst>
              <c:ext xmlns:c16="http://schemas.microsoft.com/office/drawing/2014/chart" uri="{C3380CC4-5D6E-409C-BE32-E72D297353CC}">
                <c16:uniqueId val="{00000008-FD46-4B74-BE2B-4D2CF2833DEC}"/>
              </c:ext>
            </c:extLst>
          </c:dPt>
          <c:dPt>
            <c:idx val="9"/>
            <c:invertIfNegative val="0"/>
            <c:bubble3D val="0"/>
            <c:extLst>
              <c:ext xmlns:c16="http://schemas.microsoft.com/office/drawing/2014/chart" uri="{C3380CC4-5D6E-409C-BE32-E72D297353CC}">
                <c16:uniqueId val="{00000009-FD46-4B74-BE2B-4D2CF2833DEC}"/>
              </c:ext>
            </c:extLst>
          </c:dPt>
          <c:dPt>
            <c:idx val="10"/>
            <c:invertIfNegative val="0"/>
            <c:bubble3D val="0"/>
            <c:spPr>
              <a:solidFill>
                <a:srgbClr val="66180B"/>
              </a:solidFill>
              <a:ln w="6350">
                <a:noFill/>
              </a:ln>
            </c:spPr>
            <c:extLst>
              <c:ext xmlns:c16="http://schemas.microsoft.com/office/drawing/2014/chart" uri="{C3380CC4-5D6E-409C-BE32-E72D297353CC}">
                <c16:uniqueId val="{0000000B-FD46-4B74-BE2B-4D2CF2833DEC}"/>
              </c:ext>
            </c:extLst>
          </c:dPt>
          <c:dPt>
            <c:idx val="11"/>
            <c:invertIfNegative val="0"/>
            <c:bubble3D val="0"/>
            <c:extLst>
              <c:ext xmlns:c16="http://schemas.microsoft.com/office/drawing/2014/chart" uri="{C3380CC4-5D6E-409C-BE32-E72D297353CC}">
                <c16:uniqueId val="{0000000C-FD46-4B74-BE2B-4D2CF2833DEC}"/>
              </c:ext>
            </c:extLst>
          </c:dPt>
          <c:dPt>
            <c:idx val="12"/>
            <c:invertIfNegative val="0"/>
            <c:bubble3D val="0"/>
            <c:spPr>
              <a:solidFill>
                <a:srgbClr val="66180B"/>
              </a:solidFill>
              <a:ln w="6350">
                <a:noFill/>
              </a:ln>
            </c:spPr>
            <c:extLst>
              <c:ext xmlns:c16="http://schemas.microsoft.com/office/drawing/2014/chart" uri="{C3380CC4-5D6E-409C-BE32-E72D297353CC}">
                <c16:uniqueId val="{0000000E-FD46-4B74-BE2B-4D2CF2833DEC}"/>
              </c:ext>
            </c:extLst>
          </c:dPt>
          <c:dPt>
            <c:idx val="13"/>
            <c:invertIfNegative val="0"/>
            <c:bubble3D val="0"/>
            <c:extLst>
              <c:ext xmlns:c16="http://schemas.microsoft.com/office/drawing/2014/chart" uri="{C3380CC4-5D6E-409C-BE32-E72D297353CC}">
                <c16:uniqueId val="{0000000F-FD46-4B74-BE2B-4D2CF2833DEC}"/>
              </c:ext>
            </c:extLst>
          </c:dPt>
          <c:dPt>
            <c:idx val="15"/>
            <c:invertIfNegative val="0"/>
            <c:bubble3D val="0"/>
            <c:spPr>
              <a:solidFill>
                <a:srgbClr val="66180B"/>
              </a:solidFill>
              <a:ln w="6350">
                <a:noFill/>
              </a:ln>
            </c:spPr>
            <c:extLst>
              <c:ext xmlns:c16="http://schemas.microsoft.com/office/drawing/2014/chart" uri="{C3380CC4-5D6E-409C-BE32-E72D297353CC}">
                <c16:uniqueId val="{00000011-FD46-4B74-BE2B-4D2CF2833DEC}"/>
              </c:ext>
            </c:extLst>
          </c:dPt>
          <c:dPt>
            <c:idx val="16"/>
            <c:invertIfNegative val="0"/>
            <c:bubble3D val="0"/>
            <c:extLst>
              <c:ext xmlns:c16="http://schemas.microsoft.com/office/drawing/2014/chart" uri="{C3380CC4-5D6E-409C-BE32-E72D297353CC}">
                <c16:uniqueId val="{00000012-FD46-4B74-BE2B-4D2CF2833DEC}"/>
              </c:ext>
            </c:extLst>
          </c:dPt>
          <c:dLbls>
            <c:dLbl>
              <c:idx val="10"/>
              <c:numFmt formatCode="#,##0" sourceLinked="0"/>
              <c:spPr>
                <a:noFill/>
                <a:ln w="25400">
                  <a:noFill/>
                </a:ln>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B-FD46-4B74-BE2B-4D2CF2833DEC}"/>
                </c:ext>
              </c:extLst>
            </c:dLbl>
            <c:spPr>
              <a:noFill/>
              <a:ln w="25400">
                <a:noFill/>
              </a:ln>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Dati!$B$1854:$B$1861</c:f>
              <c:strCache>
                <c:ptCount val="8"/>
                <c:pt idx="0">
                  <c:v>Zemākas cenas</c:v>
                </c:pt>
                <c:pt idx="1">
                  <c:v>Stingrāki robežkontroles un muitas kontroles pasākumi</c:v>
                </c:pt>
                <c:pt idx="2">
                  <c:v>Samērīgāks akcīzes nodokļa likmju pieaugums</c:v>
                </c:pt>
                <c:pt idx="3">
                  <c:v>Sabiedrības informēšana par kontrabandas problēmu un tās radītajām sekām</c:v>
                </c:pt>
                <c:pt idx="4">
                  <c:v>Mazāk ierobežojumu legālai tirdzniecībai (piemēram, netiek aizliegti aromatizēti izstrādājumi)</c:v>
                </c:pt>
                <c:pt idx="5">
                  <c:v>Iespēja šos izstrādājumus legāli iegādāties tiešsaistē</c:v>
                </c:pt>
                <c:pt idx="6">
                  <c:v>Nekas no minētā</c:v>
                </c:pt>
                <c:pt idx="7">
                  <c:v>Grūti pateikt</c:v>
                </c:pt>
              </c:strCache>
            </c:strRef>
          </c:cat>
          <c:val>
            <c:numRef>
              <c:f>Dati!$C$1854:$C$1861</c:f>
              <c:numCache>
                <c:formatCode>0</c:formatCode>
                <c:ptCount val="8"/>
                <c:pt idx="0">
                  <c:v>57.088449399079103</c:v>
                </c:pt>
                <c:pt idx="1">
                  <c:v>25.629947786641537</c:v>
                </c:pt>
                <c:pt idx="2">
                  <c:v>22.735120966166125</c:v>
                </c:pt>
                <c:pt idx="3">
                  <c:v>17.521697602016069</c:v>
                </c:pt>
                <c:pt idx="4">
                  <c:v>11.195234837232277</c:v>
                </c:pt>
                <c:pt idx="5">
                  <c:v>8.9694156629447956</c:v>
                </c:pt>
                <c:pt idx="6">
                  <c:v>10.149147486838586</c:v>
                </c:pt>
                <c:pt idx="7">
                  <c:v>5.5922412507771142</c:v>
                </c:pt>
              </c:numCache>
            </c:numRef>
          </c:val>
          <c:extLst>
            <c:ext xmlns:c16="http://schemas.microsoft.com/office/drawing/2014/chart" uri="{C3380CC4-5D6E-409C-BE32-E72D297353CC}">
              <c16:uniqueId val="{00000013-FD46-4B74-BE2B-4D2CF2833DEC}"/>
            </c:ext>
          </c:extLst>
        </c:ser>
        <c:ser>
          <c:idx val="1"/>
          <c:order val="1"/>
          <c:tx>
            <c:strRef>
              <c:f>Dati!$D$1853</c:f>
              <c:strCache>
                <c:ptCount val="1"/>
                <c:pt idx="0">
                  <c:v>05.2022., n=349</c:v>
                </c:pt>
              </c:strCache>
            </c:strRef>
          </c:tx>
          <c:spPr>
            <a:solidFill>
              <a:srgbClr val="CF3117"/>
            </a:solidFill>
          </c:spPr>
          <c:invertIfNegative val="0"/>
          <c:dLbls>
            <c:spPr>
              <a:noFill/>
              <a:ln>
                <a:noFill/>
              </a:ln>
              <a:effectLst/>
            </c:spPr>
            <c:txPr>
              <a:bodyPr wrap="square" lIns="38100" tIns="19050" rIns="38100" bIns="19050" anchor="ctr">
                <a:spAutoFit/>
              </a:bodyPr>
              <a:lstStyle/>
              <a:p>
                <a:pPr>
                  <a:defRPr sz="10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Dati!$B$1854:$B$1861</c:f>
              <c:strCache>
                <c:ptCount val="8"/>
                <c:pt idx="0">
                  <c:v>Zemākas cenas</c:v>
                </c:pt>
                <c:pt idx="1">
                  <c:v>Stingrāki robežkontroles un muitas kontroles pasākumi</c:v>
                </c:pt>
                <c:pt idx="2">
                  <c:v>Samērīgāks akcīzes nodokļa likmju pieaugums</c:v>
                </c:pt>
                <c:pt idx="3">
                  <c:v>Sabiedrības informēšana par kontrabandas problēmu un tās radītajām sekām</c:v>
                </c:pt>
                <c:pt idx="4">
                  <c:v>Mazāk ierobežojumu legālai tirdzniecībai (piemēram, netiek aizliegti aromatizēti izstrādājumi)</c:v>
                </c:pt>
                <c:pt idx="5">
                  <c:v>Iespēja šos izstrādājumus legāli iegādāties tiešsaistē</c:v>
                </c:pt>
                <c:pt idx="6">
                  <c:v>Nekas no minētā</c:v>
                </c:pt>
                <c:pt idx="7">
                  <c:v>Grūti pateikt</c:v>
                </c:pt>
              </c:strCache>
            </c:strRef>
          </c:cat>
          <c:val>
            <c:numRef>
              <c:f>Dati!$D$1854:$D$1861</c:f>
              <c:numCache>
                <c:formatCode>0</c:formatCode>
                <c:ptCount val="8"/>
                <c:pt idx="0">
                  <c:v>67.843803965001769</c:v>
                </c:pt>
                <c:pt idx="1">
                  <c:v>16.08920556662909</c:v>
                </c:pt>
                <c:pt idx="2">
                  <c:v>19.864437172481384</c:v>
                </c:pt>
                <c:pt idx="3">
                  <c:v>10.7886343959304</c:v>
                </c:pt>
                <c:pt idx="4">
                  <c:v>10.7917505662582</c:v>
                </c:pt>
                <c:pt idx="5">
                  <c:v>7.2261630587192451</c:v>
                </c:pt>
                <c:pt idx="6">
                  <c:v>8.4165131298553035</c:v>
                </c:pt>
                <c:pt idx="7">
                  <c:v>5.3281228550069937</c:v>
                </c:pt>
              </c:numCache>
            </c:numRef>
          </c:val>
          <c:extLst>
            <c:ext xmlns:c16="http://schemas.microsoft.com/office/drawing/2014/chart" uri="{C3380CC4-5D6E-409C-BE32-E72D297353CC}">
              <c16:uniqueId val="{00000014-FD46-4B74-BE2B-4D2CF2833DEC}"/>
            </c:ext>
          </c:extLst>
        </c:ser>
        <c:ser>
          <c:idx val="2"/>
          <c:order val="2"/>
          <c:tx>
            <c:strRef>
              <c:f>Dati!$E$1853</c:f>
              <c:strCache>
                <c:ptCount val="1"/>
                <c:pt idx="0">
                  <c:v>07.2021., n=360</c:v>
                </c:pt>
              </c:strCache>
            </c:strRef>
          </c:tx>
          <c:spPr>
            <a:solidFill>
              <a:srgbClr val="EE7965"/>
            </a:solidFill>
          </c:spPr>
          <c:invertIfNegative val="0"/>
          <c:dLbls>
            <c:spPr>
              <a:noFill/>
              <a:ln>
                <a:noFill/>
              </a:ln>
              <a:effectLst/>
            </c:spPr>
            <c:txPr>
              <a:bodyPr wrap="square" lIns="38100" tIns="19050" rIns="38100" bIns="19050" anchor="ctr">
                <a:spAutoFit/>
              </a:bodyPr>
              <a:lstStyle/>
              <a:p>
                <a:pPr>
                  <a:defRPr sz="10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Dati!$B$1854:$B$1861</c:f>
              <c:strCache>
                <c:ptCount val="8"/>
                <c:pt idx="0">
                  <c:v>Zemākas cenas</c:v>
                </c:pt>
                <c:pt idx="1">
                  <c:v>Stingrāki robežkontroles un muitas kontroles pasākumi</c:v>
                </c:pt>
                <c:pt idx="2">
                  <c:v>Samērīgāks akcīzes nodokļa likmju pieaugums</c:v>
                </c:pt>
                <c:pt idx="3">
                  <c:v>Sabiedrības informēšana par kontrabandas problēmu un tās radītajām sekām</c:v>
                </c:pt>
                <c:pt idx="4">
                  <c:v>Mazāk ierobežojumu legālai tirdzniecībai (piemēram, netiek aizliegti aromatizēti izstrādājumi)</c:v>
                </c:pt>
                <c:pt idx="5">
                  <c:v>Iespēja šos izstrādājumus legāli iegādāties tiešsaistē</c:v>
                </c:pt>
                <c:pt idx="6">
                  <c:v>Nekas no minētā</c:v>
                </c:pt>
                <c:pt idx="7">
                  <c:v>Grūti pateikt</c:v>
                </c:pt>
              </c:strCache>
            </c:strRef>
          </c:cat>
          <c:val>
            <c:numRef>
              <c:f>Dati!$E$1854:$E$1861</c:f>
              <c:numCache>
                <c:formatCode>0</c:formatCode>
                <c:ptCount val="8"/>
                <c:pt idx="0">
                  <c:v>72.405593443131309</c:v>
                </c:pt>
                <c:pt idx="1">
                  <c:v>15.625940815190956</c:v>
                </c:pt>
                <c:pt idx="2">
                  <c:v>15.832120291500615</c:v>
                </c:pt>
                <c:pt idx="3">
                  <c:v>9.2054057715128721</c:v>
                </c:pt>
                <c:pt idx="4">
                  <c:v>13.294097094964865</c:v>
                </c:pt>
                <c:pt idx="5">
                  <c:v>5.0906477647874535</c:v>
                </c:pt>
                <c:pt idx="6">
                  <c:v>9.2185633162590417</c:v>
                </c:pt>
                <c:pt idx="7">
                  <c:v>3.8757632610301025</c:v>
                </c:pt>
              </c:numCache>
            </c:numRef>
          </c:val>
          <c:extLst>
            <c:ext xmlns:c16="http://schemas.microsoft.com/office/drawing/2014/chart" uri="{C3380CC4-5D6E-409C-BE32-E72D297353CC}">
              <c16:uniqueId val="{00000015-FD46-4B74-BE2B-4D2CF2833DEC}"/>
            </c:ext>
          </c:extLst>
        </c:ser>
        <c:dLbls>
          <c:showLegendKey val="0"/>
          <c:showVal val="0"/>
          <c:showCatName val="0"/>
          <c:showSerName val="0"/>
          <c:showPercent val="0"/>
          <c:showBubbleSize val="0"/>
        </c:dLbls>
        <c:gapWidth val="40"/>
        <c:axId val="620560544"/>
        <c:axId val="620561328"/>
      </c:barChart>
      <c:catAx>
        <c:axId val="620560544"/>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620561328"/>
        <c:crosses val="autoZero"/>
        <c:auto val="1"/>
        <c:lblAlgn val="ctr"/>
        <c:lblOffset val="100"/>
        <c:tickLblSkip val="1"/>
        <c:tickMarkSkip val="1"/>
        <c:noMultiLvlLbl val="0"/>
      </c:catAx>
      <c:valAx>
        <c:axId val="620561328"/>
        <c:scaling>
          <c:orientation val="minMax"/>
          <c:max val="85"/>
          <c:min val="0"/>
        </c:scaling>
        <c:delete val="1"/>
        <c:axPos val="t"/>
        <c:numFmt formatCode="0" sourceLinked="1"/>
        <c:majorTickMark val="out"/>
        <c:minorTickMark val="none"/>
        <c:tickLblPos val="nextTo"/>
        <c:crossAx val="620560544"/>
        <c:crosses val="autoZero"/>
        <c:crossBetween val="between"/>
        <c:majorUnit val="20"/>
      </c:valAx>
      <c:spPr>
        <a:noFill/>
        <a:ln w="25400">
          <a:noFill/>
        </a:ln>
      </c:spPr>
    </c:plotArea>
    <c:legend>
      <c:legendPos val="r"/>
      <c:layout>
        <c:manualLayout>
          <c:xMode val="edge"/>
          <c:yMode val="edge"/>
          <c:x val="0.75717238862419212"/>
          <c:y val="0.71055590345861253"/>
          <c:w val="0.22271704691681052"/>
          <c:h val="0.16390600457863236"/>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594256600277905"/>
          <c:y val="2.0768299378050522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52692535452703759"/>
          <c:y val="3.3745910700990457E-2"/>
          <c:w val="0.47307464547296246"/>
          <c:h val="0.92643398085267992"/>
        </c:manualLayout>
      </c:layout>
      <c:barChart>
        <c:barDir val="bar"/>
        <c:grouping val="clustered"/>
        <c:varyColors val="0"/>
        <c:ser>
          <c:idx val="0"/>
          <c:order val="0"/>
          <c:tx>
            <c:strRef>
              <c:f>Dati!$C$1975</c:f>
              <c:strCache>
                <c:ptCount val="1"/>
                <c:pt idx="0">
                  <c:v>06.2023., n=527</c:v>
                </c:pt>
              </c:strCache>
            </c:strRef>
          </c:tx>
          <c:spPr>
            <a:solidFill>
              <a:srgbClr val="66180B"/>
            </a:solidFill>
            <a:ln w="25400">
              <a:noFill/>
            </a:ln>
          </c:spPr>
          <c:invertIfNegative val="0"/>
          <c:dPt>
            <c:idx val="3"/>
            <c:invertIfNegative val="0"/>
            <c:bubble3D val="0"/>
            <c:spPr>
              <a:solidFill>
                <a:srgbClr val="66180B"/>
              </a:solidFill>
              <a:ln w="3175">
                <a:noFill/>
                <a:prstDash val="solid"/>
              </a:ln>
            </c:spPr>
            <c:extLst>
              <c:ext xmlns:c16="http://schemas.microsoft.com/office/drawing/2014/chart" uri="{C3380CC4-5D6E-409C-BE32-E72D297353CC}">
                <c16:uniqueId val="{00000001-E31E-496D-BEA6-4A002657E9EF}"/>
              </c:ext>
            </c:extLst>
          </c:dPt>
          <c:dPt>
            <c:idx val="4"/>
            <c:invertIfNegative val="0"/>
            <c:bubble3D val="0"/>
            <c:extLst>
              <c:ext xmlns:c16="http://schemas.microsoft.com/office/drawing/2014/chart" uri="{C3380CC4-5D6E-409C-BE32-E72D297353CC}">
                <c16:uniqueId val="{00000002-E31E-496D-BEA6-4A002657E9EF}"/>
              </c:ext>
            </c:extLst>
          </c:dPt>
          <c:dPt>
            <c:idx val="5"/>
            <c:invertIfNegative val="0"/>
            <c:bubble3D val="0"/>
            <c:extLst>
              <c:ext xmlns:c16="http://schemas.microsoft.com/office/drawing/2014/chart" uri="{C3380CC4-5D6E-409C-BE32-E72D297353CC}">
                <c16:uniqueId val="{00000003-E31E-496D-BEA6-4A002657E9EF}"/>
              </c:ext>
            </c:extLst>
          </c:dPt>
          <c:dPt>
            <c:idx val="6"/>
            <c:invertIfNegative val="0"/>
            <c:bubble3D val="0"/>
            <c:spPr>
              <a:solidFill>
                <a:srgbClr val="66180B"/>
              </a:solidFill>
              <a:ln w="3175">
                <a:solidFill>
                  <a:schemeClr val="accent3">
                    <a:lumMod val="60000"/>
                    <a:lumOff val="40000"/>
                  </a:schemeClr>
                </a:solidFill>
                <a:prstDash val="solid"/>
              </a:ln>
            </c:spPr>
            <c:extLst>
              <c:ext xmlns:c16="http://schemas.microsoft.com/office/drawing/2014/chart" uri="{C3380CC4-5D6E-409C-BE32-E72D297353CC}">
                <c16:uniqueId val="{00000005-E31E-496D-BEA6-4A002657E9EF}"/>
              </c:ext>
            </c:extLst>
          </c:dPt>
          <c:dPt>
            <c:idx val="7"/>
            <c:invertIfNegative val="0"/>
            <c:bubble3D val="0"/>
            <c:extLst>
              <c:ext xmlns:c16="http://schemas.microsoft.com/office/drawing/2014/chart" uri="{C3380CC4-5D6E-409C-BE32-E72D297353CC}">
                <c16:uniqueId val="{00000006-E31E-496D-BEA6-4A002657E9EF}"/>
              </c:ext>
            </c:extLst>
          </c:dPt>
          <c:dPt>
            <c:idx val="8"/>
            <c:invertIfNegative val="0"/>
            <c:bubble3D val="0"/>
            <c:spPr>
              <a:solidFill>
                <a:srgbClr val="66180B"/>
              </a:solidFill>
              <a:ln w="3175">
                <a:noFill/>
                <a:prstDash val="solid"/>
              </a:ln>
            </c:spPr>
            <c:extLst>
              <c:ext xmlns:c16="http://schemas.microsoft.com/office/drawing/2014/chart" uri="{C3380CC4-5D6E-409C-BE32-E72D297353CC}">
                <c16:uniqueId val="{00000008-E31E-496D-BEA6-4A002657E9EF}"/>
              </c:ext>
            </c:extLst>
          </c:dPt>
          <c:dPt>
            <c:idx val="9"/>
            <c:invertIfNegative val="0"/>
            <c:bubble3D val="0"/>
            <c:extLst>
              <c:ext xmlns:c16="http://schemas.microsoft.com/office/drawing/2014/chart" uri="{C3380CC4-5D6E-409C-BE32-E72D297353CC}">
                <c16:uniqueId val="{00000009-E31E-496D-BEA6-4A002657E9EF}"/>
              </c:ext>
            </c:extLst>
          </c:dPt>
          <c:dPt>
            <c:idx val="10"/>
            <c:invertIfNegative val="0"/>
            <c:bubble3D val="0"/>
            <c:spPr>
              <a:solidFill>
                <a:srgbClr val="66180B"/>
              </a:solidFill>
              <a:ln w="6350">
                <a:noFill/>
              </a:ln>
            </c:spPr>
            <c:extLst>
              <c:ext xmlns:c16="http://schemas.microsoft.com/office/drawing/2014/chart" uri="{C3380CC4-5D6E-409C-BE32-E72D297353CC}">
                <c16:uniqueId val="{0000000B-E31E-496D-BEA6-4A002657E9EF}"/>
              </c:ext>
            </c:extLst>
          </c:dPt>
          <c:dPt>
            <c:idx val="11"/>
            <c:invertIfNegative val="0"/>
            <c:bubble3D val="0"/>
            <c:extLst>
              <c:ext xmlns:c16="http://schemas.microsoft.com/office/drawing/2014/chart" uri="{C3380CC4-5D6E-409C-BE32-E72D297353CC}">
                <c16:uniqueId val="{0000000C-E31E-496D-BEA6-4A002657E9EF}"/>
              </c:ext>
            </c:extLst>
          </c:dPt>
          <c:dPt>
            <c:idx val="12"/>
            <c:invertIfNegative val="0"/>
            <c:bubble3D val="0"/>
            <c:spPr>
              <a:solidFill>
                <a:srgbClr val="66180B"/>
              </a:solidFill>
              <a:ln w="6350">
                <a:solidFill>
                  <a:schemeClr val="accent1"/>
                </a:solidFill>
              </a:ln>
            </c:spPr>
            <c:extLst>
              <c:ext xmlns:c16="http://schemas.microsoft.com/office/drawing/2014/chart" uri="{C3380CC4-5D6E-409C-BE32-E72D297353CC}">
                <c16:uniqueId val="{0000000E-E31E-496D-BEA6-4A002657E9EF}"/>
              </c:ext>
            </c:extLst>
          </c:dPt>
          <c:dPt>
            <c:idx val="13"/>
            <c:invertIfNegative val="0"/>
            <c:bubble3D val="0"/>
            <c:extLst>
              <c:ext xmlns:c16="http://schemas.microsoft.com/office/drawing/2014/chart" uri="{C3380CC4-5D6E-409C-BE32-E72D297353CC}">
                <c16:uniqueId val="{0000000F-E31E-496D-BEA6-4A002657E9EF}"/>
              </c:ext>
            </c:extLst>
          </c:dPt>
          <c:dPt>
            <c:idx val="15"/>
            <c:invertIfNegative val="0"/>
            <c:bubble3D val="0"/>
            <c:spPr>
              <a:solidFill>
                <a:srgbClr val="66180B"/>
              </a:solidFill>
              <a:ln w="6350">
                <a:solidFill>
                  <a:schemeClr val="accent1"/>
                </a:solidFill>
              </a:ln>
            </c:spPr>
            <c:extLst>
              <c:ext xmlns:c16="http://schemas.microsoft.com/office/drawing/2014/chart" uri="{C3380CC4-5D6E-409C-BE32-E72D297353CC}">
                <c16:uniqueId val="{00000011-E31E-496D-BEA6-4A002657E9EF}"/>
              </c:ext>
            </c:extLst>
          </c:dPt>
          <c:dPt>
            <c:idx val="16"/>
            <c:invertIfNegative val="0"/>
            <c:bubble3D val="0"/>
            <c:extLst>
              <c:ext xmlns:c16="http://schemas.microsoft.com/office/drawing/2014/chart" uri="{C3380CC4-5D6E-409C-BE32-E72D297353CC}">
                <c16:uniqueId val="{00000012-E31E-496D-BEA6-4A002657E9EF}"/>
              </c:ext>
            </c:extLst>
          </c:dPt>
          <c:dLbls>
            <c:dLbl>
              <c:idx val="10"/>
              <c:numFmt formatCode="#,##0" sourceLinked="0"/>
              <c:spPr>
                <a:noFill/>
                <a:ln w="25400">
                  <a:noFill/>
                </a:ln>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B-E31E-496D-BEA6-4A002657E9EF}"/>
                </c:ext>
              </c:extLst>
            </c:dLbl>
            <c:spPr>
              <a:noFill/>
              <a:ln w="25400">
                <a:noFill/>
              </a:ln>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Dati!$B$1976:$B$1979</c:f>
              <c:strCache>
                <c:ptCount val="4"/>
                <c:pt idx="0">
                  <c:v>Pirks nelegāli internetā / ārzemēs / no kontrabandas izplatītājiem</c:v>
                </c:pt>
                <c:pt idx="1">
                  <c:v>Sāks lietot cigaretes vai citus tabakas produktus vai atgriezīsies pie to lietošanas</c:v>
                </c:pt>
                <c:pt idx="2">
                  <c:v>Atmetīs/pārtrauks šo produktu lietošanu, nepāries uz cigarešu vai citu tabakas produktu lietošanu</c:v>
                </c:pt>
                <c:pt idx="3">
                  <c:v>Grūti pateikt</c:v>
                </c:pt>
              </c:strCache>
            </c:strRef>
          </c:cat>
          <c:val>
            <c:numRef>
              <c:f>Dati!$C$1976:$C$1979</c:f>
              <c:numCache>
                <c:formatCode>0</c:formatCode>
                <c:ptCount val="4"/>
                <c:pt idx="0">
                  <c:v>44.406182489722646</c:v>
                </c:pt>
                <c:pt idx="1">
                  <c:v>33.59230094492532</c:v>
                </c:pt>
                <c:pt idx="2">
                  <c:v>8.3329538547370543</c:v>
                </c:pt>
                <c:pt idx="3">
                  <c:v>13.668562710614887</c:v>
                </c:pt>
              </c:numCache>
            </c:numRef>
          </c:val>
          <c:extLst>
            <c:ext xmlns:c16="http://schemas.microsoft.com/office/drawing/2014/chart" uri="{C3380CC4-5D6E-409C-BE32-E72D297353CC}">
              <c16:uniqueId val="{00000013-E31E-496D-BEA6-4A002657E9EF}"/>
            </c:ext>
          </c:extLst>
        </c:ser>
        <c:ser>
          <c:idx val="1"/>
          <c:order val="1"/>
          <c:tx>
            <c:strRef>
              <c:f>Dati!$D$1975</c:f>
              <c:strCache>
                <c:ptCount val="1"/>
                <c:pt idx="0">
                  <c:v>05.2022., n=349</c:v>
                </c:pt>
              </c:strCache>
            </c:strRef>
          </c:tx>
          <c:spPr>
            <a:solidFill>
              <a:srgbClr val="CF3117"/>
            </a:solidFill>
          </c:spPr>
          <c:invertIfNegative val="0"/>
          <c:dLbls>
            <c:spPr>
              <a:noFill/>
              <a:ln>
                <a:noFill/>
              </a:ln>
              <a:effectLst/>
            </c:spPr>
            <c:txPr>
              <a:bodyPr wrap="square" lIns="38100" tIns="19050" rIns="38100" bIns="19050" anchor="ctr">
                <a:spAutoFit/>
              </a:bodyPr>
              <a:lstStyle/>
              <a:p>
                <a:pPr>
                  <a:defRPr sz="10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Dati!$B$1976:$B$1979</c:f>
              <c:strCache>
                <c:ptCount val="4"/>
                <c:pt idx="0">
                  <c:v>Pirks nelegāli internetā / ārzemēs / no kontrabandas izplatītājiem</c:v>
                </c:pt>
                <c:pt idx="1">
                  <c:v>Sāks lietot cigaretes vai citus tabakas produktus vai atgriezīsies pie to lietošanas</c:v>
                </c:pt>
                <c:pt idx="2">
                  <c:v>Atmetīs/pārtrauks šo produktu lietošanu, nepāries uz cigarešu vai citu tabakas produktu lietošanu</c:v>
                </c:pt>
                <c:pt idx="3">
                  <c:v>Grūti pateikt</c:v>
                </c:pt>
              </c:strCache>
            </c:strRef>
          </c:cat>
          <c:val>
            <c:numRef>
              <c:f>Dati!$D$1976:$D$1979</c:f>
              <c:numCache>
                <c:formatCode>0</c:formatCode>
                <c:ptCount val="4"/>
                <c:pt idx="0">
                  <c:v>41.504651134475374</c:v>
                </c:pt>
                <c:pt idx="1">
                  <c:v>40.857501448199834</c:v>
                </c:pt>
                <c:pt idx="2">
                  <c:v>5.4659307923026033</c:v>
                </c:pt>
                <c:pt idx="3">
                  <c:v>12.171916625022071</c:v>
                </c:pt>
              </c:numCache>
            </c:numRef>
          </c:val>
          <c:extLst>
            <c:ext xmlns:c16="http://schemas.microsoft.com/office/drawing/2014/chart" uri="{C3380CC4-5D6E-409C-BE32-E72D297353CC}">
              <c16:uniqueId val="{00000014-E31E-496D-BEA6-4A002657E9EF}"/>
            </c:ext>
          </c:extLst>
        </c:ser>
        <c:dLbls>
          <c:showLegendKey val="0"/>
          <c:showVal val="0"/>
          <c:showCatName val="0"/>
          <c:showSerName val="0"/>
          <c:showPercent val="0"/>
          <c:showBubbleSize val="0"/>
        </c:dLbls>
        <c:gapWidth val="40"/>
        <c:axId val="528566064"/>
        <c:axId val="528569592"/>
      </c:barChart>
      <c:catAx>
        <c:axId val="528566064"/>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528569592"/>
        <c:crosses val="autoZero"/>
        <c:auto val="1"/>
        <c:lblAlgn val="ctr"/>
        <c:lblOffset val="100"/>
        <c:tickLblSkip val="1"/>
        <c:tickMarkSkip val="1"/>
        <c:noMultiLvlLbl val="0"/>
      </c:catAx>
      <c:valAx>
        <c:axId val="528569592"/>
        <c:scaling>
          <c:orientation val="minMax"/>
          <c:max val="60"/>
          <c:min val="0"/>
        </c:scaling>
        <c:delete val="1"/>
        <c:axPos val="t"/>
        <c:numFmt formatCode="0" sourceLinked="1"/>
        <c:majorTickMark val="out"/>
        <c:minorTickMark val="none"/>
        <c:tickLblPos val="nextTo"/>
        <c:crossAx val="528566064"/>
        <c:crosses val="autoZero"/>
        <c:crossBetween val="between"/>
        <c:majorUnit val="20"/>
      </c:valAx>
      <c:spPr>
        <a:noFill/>
        <a:ln w="25400">
          <a:noFill/>
        </a:ln>
      </c:spPr>
    </c:plotArea>
    <c:legend>
      <c:legendPos val="r"/>
      <c:layout>
        <c:manualLayout>
          <c:xMode val="edge"/>
          <c:yMode val="edge"/>
          <c:x val="0.74714891317113086"/>
          <c:y val="0.7404132943748063"/>
          <c:w val="0.23274052236987161"/>
          <c:h val="0.13141645026676016"/>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734290566620347"/>
          <c:y val="3.3745910700990457E-2"/>
          <c:w val="0.51265709433379647"/>
          <c:h val="0.92643398085267992"/>
        </c:manualLayout>
      </c:layout>
      <c:barChart>
        <c:barDir val="bar"/>
        <c:grouping val="clustered"/>
        <c:varyColors val="0"/>
        <c:ser>
          <c:idx val="0"/>
          <c:order val="0"/>
          <c:tx>
            <c:strRef>
              <c:f>Dati!$C$3</c:f>
              <c:strCache>
                <c:ptCount val="1"/>
                <c:pt idx="0">
                  <c:v>06.2023., n=1010</c:v>
                </c:pt>
              </c:strCache>
            </c:strRef>
          </c:tx>
          <c:spPr>
            <a:solidFill>
              <a:srgbClr val="66180B"/>
            </a:solidFill>
            <a:ln w="25400">
              <a:noFill/>
            </a:ln>
          </c:spPr>
          <c:invertIfNegative val="0"/>
          <c:dPt>
            <c:idx val="3"/>
            <c:invertIfNegative val="0"/>
            <c:bubble3D val="0"/>
            <c:spPr>
              <a:solidFill>
                <a:srgbClr val="66180B"/>
              </a:solidFill>
              <a:ln w="3175">
                <a:noFill/>
                <a:prstDash val="solid"/>
              </a:ln>
            </c:spPr>
            <c:extLst>
              <c:ext xmlns:c16="http://schemas.microsoft.com/office/drawing/2014/chart" uri="{C3380CC4-5D6E-409C-BE32-E72D297353CC}">
                <c16:uniqueId val="{00000001-4D92-4229-A5E7-8DF515074F68}"/>
              </c:ext>
            </c:extLst>
          </c:dPt>
          <c:dPt>
            <c:idx val="4"/>
            <c:invertIfNegative val="0"/>
            <c:bubble3D val="0"/>
            <c:extLst>
              <c:ext xmlns:c16="http://schemas.microsoft.com/office/drawing/2014/chart" uri="{C3380CC4-5D6E-409C-BE32-E72D297353CC}">
                <c16:uniqueId val="{00000002-4D92-4229-A5E7-8DF515074F68}"/>
              </c:ext>
            </c:extLst>
          </c:dPt>
          <c:dPt>
            <c:idx val="5"/>
            <c:invertIfNegative val="0"/>
            <c:bubble3D val="0"/>
            <c:extLst>
              <c:ext xmlns:c16="http://schemas.microsoft.com/office/drawing/2014/chart" uri="{C3380CC4-5D6E-409C-BE32-E72D297353CC}">
                <c16:uniqueId val="{00000003-4D92-4229-A5E7-8DF515074F68}"/>
              </c:ext>
            </c:extLst>
          </c:dPt>
          <c:dPt>
            <c:idx val="6"/>
            <c:invertIfNegative val="0"/>
            <c:bubble3D val="0"/>
            <c:spPr>
              <a:solidFill>
                <a:srgbClr val="66180B"/>
              </a:solidFill>
              <a:ln w="3175">
                <a:noFill/>
                <a:prstDash val="solid"/>
              </a:ln>
            </c:spPr>
            <c:extLst>
              <c:ext xmlns:c16="http://schemas.microsoft.com/office/drawing/2014/chart" uri="{C3380CC4-5D6E-409C-BE32-E72D297353CC}">
                <c16:uniqueId val="{00000005-4D92-4229-A5E7-8DF515074F68}"/>
              </c:ext>
            </c:extLst>
          </c:dPt>
          <c:dPt>
            <c:idx val="7"/>
            <c:invertIfNegative val="0"/>
            <c:bubble3D val="0"/>
            <c:extLst>
              <c:ext xmlns:c16="http://schemas.microsoft.com/office/drawing/2014/chart" uri="{C3380CC4-5D6E-409C-BE32-E72D297353CC}">
                <c16:uniqueId val="{00000006-4D92-4229-A5E7-8DF515074F68}"/>
              </c:ext>
            </c:extLst>
          </c:dPt>
          <c:dPt>
            <c:idx val="8"/>
            <c:invertIfNegative val="0"/>
            <c:bubble3D val="0"/>
            <c:spPr>
              <a:solidFill>
                <a:srgbClr val="66180B"/>
              </a:solidFill>
              <a:ln w="3175">
                <a:noFill/>
                <a:prstDash val="solid"/>
              </a:ln>
            </c:spPr>
            <c:extLst>
              <c:ext xmlns:c16="http://schemas.microsoft.com/office/drawing/2014/chart" uri="{C3380CC4-5D6E-409C-BE32-E72D297353CC}">
                <c16:uniqueId val="{00000008-4D92-4229-A5E7-8DF515074F68}"/>
              </c:ext>
            </c:extLst>
          </c:dPt>
          <c:dPt>
            <c:idx val="9"/>
            <c:invertIfNegative val="0"/>
            <c:bubble3D val="0"/>
            <c:extLst>
              <c:ext xmlns:c16="http://schemas.microsoft.com/office/drawing/2014/chart" uri="{C3380CC4-5D6E-409C-BE32-E72D297353CC}">
                <c16:uniqueId val="{00000009-4D92-4229-A5E7-8DF515074F68}"/>
              </c:ext>
            </c:extLst>
          </c:dPt>
          <c:dPt>
            <c:idx val="10"/>
            <c:invertIfNegative val="0"/>
            <c:bubble3D val="0"/>
            <c:spPr>
              <a:solidFill>
                <a:srgbClr val="66180B"/>
              </a:solidFill>
              <a:ln w="6350">
                <a:noFill/>
              </a:ln>
            </c:spPr>
            <c:extLst>
              <c:ext xmlns:c16="http://schemas.microsoft.com/office/drawing/2014/chart" uri="{C3380CC4-5D6E-409C-BE32-E72D297353CC}">
                <c16:uniqueId val="{0000000B-4D92-4229-A5E7-8DF515074F68}"/>
              </c:ext>
            </c:extLst>
          </c:dPt>
          <c:dPt>
            <c:idx val="11"/>
            <c:invertIfNegative val="0"/>
            <c:bubble3D val="0"/>
            <c:extLst>
              <c:ext xmlns:c16="http://schemas.microsoft.com/office/drawing/2014/chart" uri="{C3380CC4-5D6E-409C-BE32-E72D297353CC}">
                <c16:uniqueId val="{0000000C-4D92-4229-A5E7-8DF515074F68}"/>
              </c:ext>
            </c:extLst>
          </c:dPt>
          <c:dPt>
            <c:idx val="12"/>
            <c:invertIfNegative val="0"/>
            <c:bubble3D val="0"/>
            <c:spPr>
              <a:solidFill>
                <a:srgbClr val="66180B"/>
              </a:solidFill>
              <a:ln w="6350">
                <a:solidFill>
                  <a:schemeClr val="accent1"/>
                </a:solidFill>
              </a:ln>
            </c:spPr>
            <c:extLst>
              <c:ext xmlns:c16="http://schemas.microsoft.com/office/drawing/2014/chart" uri="{C3380CC4-5D6E-409C-BE32-E72D297353CC}">
                <c16:uniqueId val="{0000000E-4D92-4229-A5E7-8DF515074F68}"/>
              </c:ext>
            </c:extLst>
          </c:dPt>
          <c:dPt>
            <c:idx val="13"/>
            <c:invertIfNegative val="0"/>
            <c:bubble3D val="0"/>
            <c:extLst>
              <c:ext xmlns:c16="http://schemas.microsoft.com/office/drawing/2014/chart" uri="{C3380CC4-5D6E-409C-BE32-E72D297353CC}">
                <c16:uniqueId val="{0000000F-4D92-4229-A5E7-8DF515074F68}"/>
              </c:ext>
            </c:extLst>
          </c:dPt>
          <c:dPt>
            <c:idx val="15"/>
            <c:invertIfNegative val="0"/>
            <c:bubble3D val="0"/>
            <c:spPr>
              <a:solidFill>
                <a:srgbClr val="66180B"/>
              </a:solidFill>
              <a:ln w="6350">
                <a:solidFill>
                  <a:schemeClr val="accent1"/>
                </a:solidFill>
              </a:ln>
            </c:spPr>
            <c:extLst>
              <c:ext xmlns:c16="http://schemas.microsoft.com/office/drawing/2014/chart" uri="{C3380CC4-5D6E-409C-BE32-E72D297353CC}">
                <c16:uniqueId val="{00000011-4D92-4229-A5E7-8DF515074F68}"/>
              </c:ext>
            </c:extLst>
          </c:dPt>
          <c:dPt>
            <c:idx val="16"/>
            <c:invertIfNegative val="0"/>
            <c:bubble3D val="0"/>
            <c:extLst>
              <c:ext xmlns:c16="http://schemas.microsoft.com/office/drawing/2014/chart" uri="{C3380CC4-5D6E-409C-BE32-E72D297353CC}">
                <c16:uniqueId val="{00000012-4D92-4229-A5E7-8DF515074F68}"/>
              </c:ext>
            </c:extLst>
          </c:dPt>
          <c:dLbls>
            <c:dLbl>
              <c:idx val="10"/>
              <c:numFmt formatCode="#,##0" sourceLinked="0"/>
              <c:spPr>
                <a:noFill/>
                <a:ln w="25400">
                  <a:noFill/>
                </a:ln>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B-4D92-4229-A5E7-8DF515074F68}"/>
                </c:ext>
              </c:extLst>
            </c:dLbl>
            <c:spPr>
              <a:noFill/>
              <a:ln w="25400">
                <a:noFill/>
              </a:ln>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Dati!$B$4:$B$7</c:f>
              <c:strCache>
                <c:ptCount val="4"/>
                <c:pt idx="0">
                  <c:v>Ir pirkuši cigaretes vai citus tabakas un nikotīna izstrādājumus*</c:v>
                </c:pt>
                <c:pt idx="1">
                  <c:v>Ir pirkuši degvielu</c:v>
                </c:pt>
                <c:pt idx="2">
                  <c:v>Ir pirkuši alkoholu</c:v>
                </c:pt>
                <c:pt idx="3">
                  <c:v>Draugi vai paziņas ir pirkuši cigaretes vai citus tabakas un nikotīna izstrādājumus**</c:v>
                </c:pt>
              </c:strCache>
            </c:strRef>
          </c:cat>
          <c:val>
            <c:numRef>
              <c:f>Dati!$C$4:$C$7</c:f>
              <c:numCache>
                <c:formatCode>0</c:formatCode>
                <c:ptCount val="4"/>
                <c:pt idx="0">
                  <c:v>11.800115263526274</c:v>
                </c:pt>
                <c:pt idx="1">
                  <c:v>3.5565759959634899</c:v>
                </c:pt>
                <c:pt idx="2">
                  <c:v>3.4647924981930087</c:v>
                </c:pt>
                <c:pt idx="3">
                  <c:v>9.7044133726978767</c:v>
                </c:pt>
              </c:numCache>
            </c:numRef>
          </c:val>
          <c:extLst>
            <c:ext xmlns:c16="http://schemas.microsoft.com/office/drawing/2014/chart" uri="{C3380CC4-5D6E-409C-BE32-E72D297353CC}">
              <c16:uniqueId val="{00000013-4D92-4229-A5E7-8DF515074F68}"/>
            </c:ext>
          </c:extLst>
        </c:ser>
        <c:ser>
          <c:idx val="1"/>
          <c:order val="1"/>
          <c:tx>
            <c:strRef>
              <c:f>Dati!$D$3</c:f>
              <c:strCache>
                <c:ptCount val="1"/>
                <c:pt idx="0">
                  <c:v>05.2022., n=1010</c:v>
                </c:pt>
              </c:strCache>
            </c:strRef>
          </c:tx>
          <c:spPr>
            <a:solidFill>
              <a:srgbClr val="CF3117"/>
            </a:solidFill>
            <a:ln>
              <a:noFill/>
            </a:ln>
          </c:spPr>
          <c:invertIfNegative val="0"/>
          <c:dPt>
            <c:idx val="10"/>
            <c:invertIfNegative val="0"/>
            <c:bubble3D val="0"/>
            <c:spPr>
              <a:solidFill>
                <a:srgbClr val="CF3117"/>
              </a:solidFill>
              <a:ln w="25400">
                <a:noFill/>
              </a:ln>
            </c:spPr>
            <c:extLst>
              <c:ext xmlns:c16="http://schemas.microsoft.com/office/drawing/2014/chart" uri="{C3380CC4-5D6E-409C-BE32-E72D297353CC}">
                <c16:uniqueId val="{00000015-4D92-4229-A5E7-8DF515074F68}"/>
              </c:ext>
            </c:extLst>
          </c:dPt>
          <c:dPt>
            <c:idx val="11"/>
            <c:invertIfNegative val="0"/>
            <c:bubble3D val="0"/>
            <c:extLst>
              <c:ext xmlns:c16="http://schemas.microsoft.com/office/drawing/2014/chart" uri="{C3380CC4-5D6E-409C-BE32-E72D297353CC}">
                <c16:uniqueId val="{00000016-4D92-4229-A5E7-8DF515074F68}"/>
              </c:ext>
            </c:extLst>
          </c:dPt>
          <c:dLbls>
            <c:spPr>
              <a:noFill/>
              <a:ln w="25400">
                <a:noFill/>
              </a:ln>
            </c:spPr>
            <c:txPr>
              <a:bodyPr wrap="square" lIns="38100" tIns="19050" rIns="38100" bIns="19050" anchor="ctr">
                <a:spAutoFit/>
              </a:bodyPr>
              <a:lstStyle/>
              <a:p>
                <a:pPr>
                  <a:defRPr sz="1000" b="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Dati!$B$4:$B$7</c:f>
              <c:strCache>
                <c:ptCount val="4"/>
                <c:pt idx="0">
                  <c:v>Ir pirkuši cigaretes vai citus tabakas un nikotīna izstrādājumus*</c:v>
                </c:pt>
                <c:pt idx="1">
                  <c:v>Ir pirkuši degvielu</c:v>
                </c:pt>
                <c:pt idx="2">
                  <c:v>Ir pirkuši alkoholu</c:v>
                </c:pt>
                <c:pt idx="3">
                  <c:v>Draugi vai paziņas ir pirkuši cigaretes vai citus tabakas un nikotīna izstrādājumus**</c:v>
                </c:pt>
              </c:strCache>
            </c:strRef>
          </c:cat>
          <c:val>
            <c:numRef>
              <c:f>Dati!$D$4:$D$7</c:f>
              <c:numCache>
                <c:formatCode>###0</c:formatCode>
                <c:ptCount val="4"/>
                <c:pt idx="0">
                  <c:v>7.2546299127097971</c:v>
                </c:pt>
                <c:pt idx="1">
                  <c:v>2.5757861030181348</c:v>
                </c:pt>
                <c:pt idx="2">
                  <c:v>1.9268629867964822</c:v>
                </c:pt>
                <c:pt idx="3">
                  <c:v>8.556979763413457</c:v>
                </c:pt>
              </c:numCache>
            </c:numRef>
          </c:val>
          <c:extLst>
            <c:ext xmlns:c16="http://schemas.microsoft.com/office/drawing/2014/chart" uri="{C3380CC4-5D6E-409C-BE32-E72D297353CC}">
              <c16:uniqueId val="{00000017-4D92-4229-A5E7-8DF515074F68}"/>
            </c:ext>
          </c:extLst>
        </c:ser>
        <c:ser>
          <c:idx val="2"/>
          <c:order val="2"/>
          <c:tx>
            <c:strRef>
              <c:f>Dati!$E$3</c:f>
              <c:strCache>
                <c:ptCount val="1"/>
                <c:pt idx="0">
                  <c:v>07.2021., n=1008</c:v>
                </c:pt>
              </c:strCache>
            </c:strRef>
          </c:tx>
          <c:spPr>
            <a:solidFill>
              <a:srgbClr val="EE7965"/>
            </a:solidFill>
          </c:spPr>
          <c:invertIfNegative val="0"/>
          <c:dLbls>
            <c:spPr>
              <a:noFill/>
              <a:ln w="25400">
                <a:noFill/>
              </a:ln>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Dati!$B$4:$B$7</c:f>
              <c:strCache>
                <c:ptCount val="4"/>
                <c:pt idx="0">
                  <c:v>Ir pirkuši cigaretes vai citus tabakas un nikotīna izstrādājumus*</c:v>
                </c:pt>
                <c:pt idx="1">
                  <c:v>Ir pirkuši degvielu</c:v>
                </c:pt>
                <c:pt idx="2">
                  <c:v>Ir pirkuši alkoholu</c:v>
                </c:pt>
                <c:pt idx="3">
                  <c:v>Draugi vai paziņas ir pirkuši cigaretes vai citus tabakas un nikotīna izstrādājumus**</c:v>
                </c:pt>
              </c:strCache>
            </c:strRef>
          </c:cat>
          <c:val>
            <c:numRef>
              <c:f>Dati!$E$4:$E$7</c:f>
              <c:numCache>
                <c:formatCode>0</c:formatCode>
                <c:ptCount val="4"/>
                <c:pt idx="0">
                  <c:v>9.7815492724429998</c:v>
                </c:pt>
                <c:pt idx="1">
                  <c:v>2.795286700757194</c:v>
                </c:pt>
                <c:pt idx="2">
                  <c:v>1.8970162220396831</c:v>
                </c:pt>
                <c:pt idx="3">
                  <c:v>9.0081543811523197</c:v>
                </c:pt>
              </c:numCache>
            </c:numRef>
          </c:val>
          <c:extLst>
            <c:ext xmlns:c16="http://schemas.microsoft.com/office/drawing/2014/chart" uri="{C3380CC4-5D6E-409C-BE32-E72D297353CC}">
              <c16:uniqueId val="{00000018-4D92-4229-A5E7-8DF515074F68}"/>
            </c:ext>
          </c:extLst>
        </c:ser>
        <c:ser>
          <c:idx val="3"/>
          <c:order val="3"/>
          <c:tx>
            <c:strRef>
              <c:f>Dati!$F$3</c:f>
              <c:strCache>
                <c:ptCount val="1"/>
                <c:pt idx="0">
                  <c:v>08.2020., n=1009</c:v>
                </c:pt>
              </c:strCache>
            </c:strRef>
          </c:tx>
          <c:spPr>
            <a:solidFill>
              <a:srgbClr val="F4A698"/>
            </a:solidFill>
          </c:spPr>
          <c:invertIfNegative val="0"/>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Dati!$B$4:$B$7</c:f>
              <c:strCache>
                <c:ptCount val="4"/>
                <c:pt idx="0">
                  <c:v>Ir pirkuši cigaretes vai citus tabakas un nikotīna izstrādājumus*</c:v>
                </c:pt>
                <c:pt idx="1">
                  <c:v>Ir pirkuši degvielu</c:v>
                </c:pt>
                <c:pt idx="2">
                  <c:v>Ir pirkuši alkoholu</c:v>
                </c:pt>
                <c:pt idx="3">
                  <c:v>Draugi vai paziņas ir pirkuši cigaretes vai citus tabakas un nikotīna izstrādājumus**</c:v>
                </c:pt>
              </c:strCache>
            </c:strRef>
          </c:cat>
          <c:val>
            <c:numRef>
              <c:f>Dati!$F$4:$F$7</c:f>
              <c:numCache>
                <c:formatCode>0</c:formatCode>
                <c:ptCount val="4"/>
                <c:pt idx="0">
                  <c:v>11.847989583903331</c:v>
                </c:pt>
                <c:pt idx="1">
                  <c:v>4.0624489317861201</c:v>
                </c:pt>
                <c:pt idx="2">
                  <c:v>3.5395176256985899</c:v>
                </c:pt>
                <c:pt idx="3">
                  <c:v>12.170907199304406</c:v>
                </c:pt>
              </c:numCache>
            </c:numRef>
          </c:val>
          <c:extLst>
            <c:ext xmlns:c16="http://schemas.microsoft.com/office/drawing/2014/chart" uri="{C3380CC4-5D6E-409C-BE32-E72D297353CC}">
              <c16:uniqueId val="{00000019-4D92-4229-A5E7-8DF515074F68}"/>
            </c:ext>
          </c:extLst>
        </c:ser>
        <c:ser>
          <c:idx val="4"/>
          <c:order val="4"/>
          <c:tx>
            <c:strRef>
              <c:f>Dati!$G$3</c:f>
              <c:strCache>
                <c:ptCount val="1"/>
                <c:pt idx="0">
                  <c:v>05.2019., n=1017</c:v>
                </c:pt>
              </c:strCache>
            </c:strRef>
          </c:tx>
          <c:spPr>
            <a:solidFill>
              <a:srgbClr val="F9D2CC"/>
            </a:solidFill>
          </c:spPr>
          <c:invertIfNegative val="0"/>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Dati!$B$4:$B$7</c:f>
              <c:strCache>
                <c:ptCount val="4"/>
                <c:pt idx="0">
                  <c:v>Ir pirkuši cigaretes vai citus tabakas un nikotīna izstrādājumus*</c:v>
                </c:pt>
                <c:pt idx="1">
                  <c:v>Ir pirkuši degvielu</c:v>
                </c:pt>
                <c:pt idx="2">
                  <c:v>Ir pirkuši alkoholu</c:v>
                </c:pt>
                <c:pt idx="3">
                  <c:v>Draugi vai paziņas ir pirkuši cigaretes vai citus tabakas un nikotīna izstrādājumus**</c:v>
                </c:pt>
              </c:strCache>
            </c:strRef>
          </c:cat>
          <c:val>
            <c:numRef>
              <c:f>Dati!$G$4:$G$7</c:f>
              <c:numCache>
                <c:formatCode>0</c:formatCode>
                <c:ptCount val="4"/>
                <c:pt idx="0">
                  <c:v>11.363275828403511</c:v>
                </c:pt>
                <c:pt idx="1">
                  <c:v>4.5538400144886415</c:v>
                </c:pt>
                <c:pt idx="2">
                  <c:v>4.3079364043184052</c:v>
                </c:pt>
                <c:pt idx="3">
                  <c:v>11.18944179212499</c:v>
                </c:pt>
              </c:numCache>
            </c:numRef>
          </c:val>
          <c:extLst>
            <c:ext xmlns:c16="http://schemas.microsoft.com/office/drawing/2014/chart" uri="{C3380CC4-5D6E-409C-BE32-E72D297353CC}">
              <c16:uniqueId val="{0000001A-4D92-4229-A5E7-8DF515074F68}"/>
            </c:ext>
          </c:extLst>
        </c:ser>
        <c:ser>
          <c:idx val="5"/>
          <c:order val="5"/>
          <c:tx>
            <c:strRef>
              <c:f>Dati!$H$3</c:f>
              <c:strCache>
                <c:ptCount val="1"/>
                <c:pt idx="0">
                  <c:v>09.2015., n=1005</c:v>
                </c:pt>
              </c:strCache>
            </c:strRef>
          </c:tx>
          <c:spPr>
            <a:solidFill>
              <a:srgbClr val="23621F"/>
            </a:solidFill>
          </c:spPr>
          <c:invertIfNegative val="0"/>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Dati!$B$4:$B$7</c:f>
              <c:strCache>
                <c:ptCount val="4"/>
                <c:pt idx="0">
                  <c:v>Ir pirkuši cigaretes vai citus tabakas un nikotīna izstrādājumus*</c:v>
                </c:pt>
                <c:pt idx="1">
                  <c:v>Ir pirkuši degvielu</c:v>
                </c:pt>
                <c:pt idx="2">
                  <c:v>Ir pirkuši alkoholu</c:v>
                </c:pt>
                <c:pt idx="3">
                  <c:v>Draugi vai paziņas ir pirkuši cigaretes vai citus tabakas un nikotīna izstrādājumus**</c:v>
                </c:pt>
              </c:strCache>
            </c:strRef>
          </c:cat>
          <c:val>
            <c:numRef>
              <c:f>Dati!$H$4:$H$7</c:f>
              <c:numCache>
                <c:formatCode>0</c:formatCode>
                <c:ptCount val="4"/>
                <c:pt idx="0">
                  <c:v>13.55237378432404</c:v>
                </c:pt>
                <c:pt idx="1">
                  <c:v>9.4773344716636583</c:v>
                </c:pt>
                <c:pt idx="2">
                  <c:v>7.0349221245716631</c:v>
                </c:pt>
              </c:numCache>
            </c:numRef>
          </c:val>
          <c:extLst>
            <c:ext xmlns:c16="http://schemas.microsoft.com/office/drawing/2014/chart" uri="{C3380CC4-5D6E-409C-BE32-E72D297353CC}">
              <c16:uniqueId val="{0000001B-4D92-4229-A5E7-8DF515074F68}"/>
            </c:ext>
          </c:extLst>
        </c:ser>
        <c:ser>
          <c:idx val="6"/>
          <c:order val="6"/>
          <c:tx>
            <c:strRef>
              <c:f>Dati!$I$3</c:f>
              <c:strCache>
                <c:ptCount val="1"/>
                <c:pt idx="0">
                  <c:v>06.2013., n=1004</c:v>
                </c:pt>
              </c:strCache>
            </c:strRef>
          </c:tx>
          <c:spPr>
            <a:solidFill>
              <a:srgbClr val="9CDE99"/>
            </a:solidFill>
          </c:spPr>
          <c:invertIfNegative val="0"/>
          <c:dLbls>
            <c:spPr>
              <a:noFill/>
              <a:ln>
                <a:noFill/>
              </a:ln>
              <a:effectLst/>
            </c:spPr>
            <c:txPr>
              <a:bodyPr wrap="square" lIns="38100" tIns="19050" rIns="38100" bIns="19050" anchor="ctr">
                <a:spAutoFit/>
              </a:bodyPr>
              <a:lstStyle/>
              <a:p>
                <a:pPr>
                  <a:defRPr sz="10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Dati!$B$4:$B$7</c:f>
              <c:strCache>
                <c:ptCount val="4"/>
                <c:pt idx="0">
                  <c:v>Ir pirkuši cigaretes vai citus tabakas un nikotīna izstrādājumus*</c:v>
                </c:pt>
                <c:pt idx="1">
                  <c:v>Ir pirkuši degvielu</c:v>
                </c:pt>
                <c:pt idx="2">
                  <c:v>Ir pirkuši alkoholu</c:v>
                </c:pt>
                <c:pt idx="3">
                  <c:v>Draugi vai paziņas ir pirkuši cigaretes vai citus tabakas un nikotīna izstrādājumus**</c:v>
                </c:pt>
              </c:strCache>
            </c:strRef>
          </c:cat>
          <c:val>
            <c:numRef>
              <c:f>Dati!$I$4:$I$7</c:f>
              <c:numCache>
                <c:formatCode>0</c:formatCode>
                <c:ptCount val="4"/>
                <c:pt idx="0">
                  <c:v>26.77916596169916</c:v>
                </c:pt>
                <c:pt idx="1">
                  <c:v>15.091017680009339</c:v>
                </c:pt>
                <c:pt idx="2">
                  <c:v>14.705155006191696</c:v>
                </c:pt>
              </c:numCache>
            </c:numRef>
          </c:val>
          <c:extLst>
            <c:ext xmlns:c16="http://schemas.microsoft.com/office/drawing/2014/chart" uri="{C3380CC4-5D6E-409C-BE32-E72D297353CC}">
              <c16:uniqueId val="{0000001C-4D92-4229-A5E7-8DF515074F68}"/>
            </c:ext>
          </c:extLst>
        </c:ser>
        <c:dLbls>
          <c:showLegendKey val="0"/>
          <c:showVal val="0"/>
          <c:showCatName val="0"/>
          <c:showSerName val="0"/>
          <c:showPercent val="0"/>
          <c:showBubbleSize val="0"/>
        </c:dLbls>
        <c:gapWidth val="40"/>
        <c:axId val="679428352"/>
        <c:axId val="679435800"/>
      </c:barChart>
      <c:catAx>
        <c:axId val="679428352"/>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679435800"/>
        <c:crosses val="autoZero"/>
        <c:auto val="1"/>
        <c:lblAlgn val="ctr"/>
        <c:lblOffset val="100"/>
        <c:tickLblSkip val="1"/>
        <c:tickMarkSkip val="1"/>
        <c:noMultiLvlLbl val="0"/>
      </c:catAx>
      <c:valAx>
        <c:axId val="679435800"/>
        <c:scaling>
          <c:orientation val="minMax"/>
          <c:max val="100"/>
          <c:min val="0"/>
        </c:scaling>
        <c:delete val="1"/>
        <c:axPos val="t"/>
        <c:numFmt formatCode="0" sourceLinked="1"/>
        <c:majorTickMark val="out"/>
        <c:minorTickMark val="none"/>
        <c:tickLblPos val="nextTo"/>
        <c:crossAx val="679428352"/>
        <c:crosses val="autoZero"/>
        <c:crossBetween val="between"/>
        <c:majorUnit val="20"/>
      </c:valAx>
      <c:spPr>
        <a:noFill/>
        <a:ln w="25400">
          <a:noFill/>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26911949723304018"/>
          <c:y val="7.6027956168703628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9408024357966078"/>
          <c:y val="0.1146450908512469"/>
          <c:w val="0.70431526384111731"/>
          <c:h val="0.86817928750641693"/>
        </c:manualLayout>
      </c:layout>
      <c:barChart>
        <c:barDir val="bar"/>
        <c:grouping val="stacked"/>
        <c:varyColors val="0"/>
        <c:ser>
          <c:idx val="0"/>
          <c:order val="0"/>
          <c:tx>
            <c:strRef>
              <c:f>Dati!$C$21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Dati!$C$22:$C$59</c:f>
              <c:numCache>
                <c:formatCode>0</c:formatCode>
                <c:ptCount val="38"/>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numCache>
            </c:numRef>
          </c:val>
          <c:extLst>
            <c:ext xmlns:c16="http://schemas.microsoft.com/office/drawing/2014/chart" uri="{C3380CC4-5D6E-409C-BE32-E72D297353CC}">
              <c16:uniqueId val="{00000000-6A2C-42E9-B7C1-00BD9F5D4488}"/>
            </c:ext>
          </c:extLst>
        </c:ser>
        <c:ser>
          <c:idx val="1"/>
          <c:order val="1"/>
          <c:tx>
            <c:strRef>
              <c:f>Dati!$D$21</c:f>
              <c:strCache>
                <c:ptCount val="1"/>
                <c:pt idx="0">
                  <c:v>Ir pirkuši cigaretes vai citus tabakas un nikotīna izstrādājumus*</c:v>
                </c:pt>
              </c:strCache>
            </c:strRef>
          </c:tx>
          <c:spPr>
            <a:solidFill>
              <a:schemeClr val="accent3">
                <a:lumMod val="50000"/>
              </a:schemeClr>
            </a:solidFill>
            <a:ln w="25400">
              <a:noFill/>
            </a:ln>
          </c:spPr>
          <c:invertIfNegative val="0"/>
          <c:dLbls>
            <c:dLbl>
              <c:idx val="37"/>
              <c:spPr>
                <a:noFill/>
                <a:ln w="25400">
                  <a:noFill/>
                </a:ln>
              </c:spPr>
              <c:txPr>
                <a:bodyPr/>
                <a:lstStyle/>
                <a:p>
                  <a:pPr>
                    <a:defRPr sz="900" b="1">
                      <a:solidFill>
                        <a:schemeClr val="tx1"/>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A2C-42E9-B7C1-00BD9F5D4488}"/>
                </c:ext>
              </c:extLst>
            </c:dLbl>
            <c:spPr>
              <a:noFill/>
              <a:ln w="25400">
                <a:noFill/>
              </a:ln>
            </c:spPr>
            <c:txPr>
              <a:bodyPr/>
              <a:lstStyle/>
              <a:p>
                <a:pPr>
                  <a:defRPr sz="9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Dati!$D$22:$D$59</c:f>
              <c:numCache>
                <c:formatCode>General</c:formatCode>
                <c:ptCount val="38"/>
                <c:pt idx="0" formatCode="0">
                  <c:v>11.800115263526274</c:v>
                </c:pt>
                <c:pt idx="2" formatCode="0">
                  <c:v>16.564950181631637</c:v>
                </c:pt>
                <c:pt idx="3" formatCode="0">
                  <c:v>7.3553098109884214</c:v>
                </c:pt>
                <c:pt idx="5" formatCode="0">
                  <c:v>16.312403287465081</c:v>
                </c:pt>
                <c:pt idx="6" formatCode="0">
                  <c:v>9.4941117324575792</c:v>
                </c:pt>
                <c:pt idx="7" formatCode="0">
                  <c:v>10.642459335722036</c:v>
                </c:pt>
                <c:pt idx="8" formatCode="0">
                  <c:v>13.098537553553392</c:v>
                </c:pt>
                <c:pt idx="9" formatCode="0">
                  <c:v>14.346850395914284</c:v>
                </c:pt>
                <c:pt idx="10" formatCode="0">
                  <c:v>8.6731290493110791</c:v>
                </c:pt>
                <c:pt idx="12" formatCode="0">
                  <c:v>11.647750640657746</c:v>
                </c:pt>
                <c:pt idx="13" formatCode="0">
                  <c:v>12.46251088216083</c:v>
                </c:pt>
                <c:pt idx="15" formatCode="0">
                  <c:v>19.425009231861488</c:v>
                </c:pt>
                <c:pt idx="16" formatCode="0">
                  <c:v>14.192878491340819</c:v>
                </c:pt>
                <c:pt idx="17" formatCode="0">
                  <c:v>3.9629997874779312</c:v>
                </c:pt>
                <c:pt idx="19" formatCode="0">
                  <c:v>14.889456762409107</c:v>
                </c:pt>
                <c:pt idx="20" formatCode="0">
                  <c:v>13.777902400109564</c:v>
                </c:pt>
                <c:pt idx="21" formatCode="0">
                  <c:v>8.460661402923229</c:v>
                </c:pt>
                <c:pt idx="22" formatCode="0">
                  <c:v>11.542053031369987</c:v>
                </c:pt>
                <c:pt idx="23" formatCode="0">
                  <c:v>10.4693893795517</c:v>
                </c:pt>
                <c:pt idx="25" formatCode="0">
                  <c:v>9.7084281582470418</c:v>
                </c:pt>
                <c:pt idx="26" formatCode="0">
                  <c:v>13.584850883446192</c:v>
                </c:pt>
                <c:pt idx="27" formatCode="0">
                  <c:v>7.4990534949112622</c:v>
                </c:pt>
                <c:pt idx="28" formatCode="0">
                  <c:v>14.77662416055273</c:v>
                </c:pt>
                <c:pt idx="29" formatCode="0">
                  <c:v>14.175990341631222</c:v>
                </c:pt>
                <c:pt idx="31" formatCode="0">
                  <c:v>9.7084281582470418</c:v>
                </c:pt>
                <c:pt idx="32" formatCode="0">
                  <c:v>12.383806069326477</c:v>
                </c:pt>
                <c:pt idx="33" formatCode="0">
                  <c:v>13.433491814546812</c:v>
                </c:pt>
                <c:pt idx="35" formatCode="0">
                  <c:v>30.464568496431884</c:v>
                </c:pt>
                <c:pt idx="36" formatCode="0">
                  <c:v>3.5684816336615577</c:v>
                </c:pt>
                <c:pt idx="37" formatCode="0">
                  <c:v>1.5141691784601834</c:v>
                </c:pt>
              </c:numCache>
            </c:numRef>
          </c:val>
          <c:extLst>
            <c:ext xmlns:c16="http://schemas.microsoft.com/office/drawing/2014/chart" uri="{C3380CC4-5D6E-409C-BE32-E72D297353CC}">
              <c16:uniqueId val="{00000002-6A2C-42E9-B7C1-00BD9F5D4488}"/>
            </c:ext>
          </c:extLst>
        </c:ser>
        <c:ser>
          <c:idx val="2"/>
          <c:order val="2"/>
          <c:tx>
            <c:strRef>
              <c:f>Dati!$E$21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Dati!$E$22:$E$59</c:f>
              <c:numCache>
                <c:formatCode>General</c:formatCode>
                <c:ptCount val="38"/>
                <c:pt idx="0" formatCode="0">
                  <c:v>25.664453232905608</c:v>
                </c:pt>
                <c:pt idx="2" formatCode="0">
                  <c:v>20.899618314800247</c:v>
                </c:pt>
                <c:pt idx="3" formatCode="0">
                  <c:v>30.109258685443464</c:v>
                </c:pt>
                <c:pt idx="5" formatCode="0">
                  <c:v>21.152165208966803</c:v>
                </c:pt>
                <c:pt idx="6" formatCode="0">
                  <c:v>27.970456763974305</c:v>
                </c:pt>
                <c:pt idx="7" formatCode="0">
                  <c:v>26.82210916070985</c:v>
                </c:pt>
                <c:pt idx="8" formatCode="0">
                  <c:v>24.366030942878492</c:v>
                </c:pt>
                <c:pt idx="9" formatCode="0">
                  <c:v>23.1177181005176</c:v>
                </c:pt>
                <c:pt idx="10" formatCode="0">
                  <c:v>28.791439447120805</c:v>
                </c:pt>
                <c:pt idx="12" formatCode="0">
                  <c:v>25.81681785577414</c:v>
                </c:pt>
                <c:pt idx="13" formatCode="0">
                  <c:v>25.002057614271052</c:v>
                </c:pt>
                <c:pt idx="15" formatCode="0">
                  <c:v>18.039559264570396</c:v>
                </c:pt>
                <c:pt idx="16" formatCode="0">
                  <c:v>23.271690005091067</c:v>
                </c:pt>
                <c:pt idx="17" formatCode="0">
                  <c:v>33.501568708953954</c:v>
                </c:pt>
                <c:pt idx="19" formatCode="0">
                  <c:v>22.575111734022776</c:v>
                </c:pt>
                <c:pt idx="20" formatCode="0">
                  <c:v>23.68666609632232</c:v>
                </c:pt>
                <c:pt idx="21" formatCode="0">
                  <c:v>29.003907093508655</c:v>
                </c:pt>
                <c:pt idx="22" formatCode="0">
                  <c:v>25.922515465061899</c:v>
                </c:pt>
                <c:pt idx="23" formatCode="0">
                  <c:v>26.995179116880184</c:v>
                </c:pt>
                <c:pt idx="25" formatCode="0">
                  <c:v>27.756140338184842</c:v>
                </c:pt>
                <c:pt idx="26" formatCode="0">
                  <c:v>23.879717612985694</c:v>
                </c:pt>
                <c:pt idx="27" formatCode="0">
                  <c:v>29.965515001520622</c:v>
                </c:pt>
                <c:pt idx="28" formatCode="0">
                  <c:v>22.687944335879152</c:v>
                </c:pt>
                <c:pt idx="29" formatCode="0">
                  <c:v>23.288578154800661</c:v>
                </c:pt>
                <c:pt idx="31" formatCode="0">
                  <c:v>27.756140338184842</c:v>
                </c:pt>
                <c:pt idx="32" formatCode="0">
                  <c:v>25.080762427105405</c:v>
                </c:pt>
                <c:pt idx="33" formatCode="0">
                  <c:v>24.031076681885072</c:v>
                </c:pt>
                <c:pt idx="35" formatCode="0">
                  <c:v>7</c:v>
                </c:pt>
                <c:pt idx="36" formatCode="0">
                  <c:v>33.896086862770325</c:v>
                </c:pt>
                <c:pt idx="37" formatCode="0">
                  <c:v>35.950399317971701</c:v>
                </c:pt>
              </c:numCache>
            </c:numRef>
          </c:val>
          <c:extLst>
            <c:ext xmlns:c16="http://schemas.microsoft.com/office/drawing/2014/chart" uri="{C3380CC4-5D6E-409C-BE32-E72D297353CC}">
              <c16:uniqueId val="{00000003-6A2C-42E9-B7C1-00BD9F5D4488}"/>
            </c:ext>
          </c:extLst>
        </c:ser>
        <c:ser>
          <c:idx val="3"/>
          <c:order val="3"/>
          <c:tx>
            <c:strRef>
              <c:f>Dati!$F$21</c:f>
              <c:strCache>
                <c:ptCount val="1"/>
                <c:pt idx="0">
                  <c:v>Draugi vai paziņas ir pirkuši cigaretes vai citus tabakas un nikotīna izstrādājumus**</c:v>
                </c:pt>
              </c:strCache>
            </c:strRef>
          </c:tx>
          <c:spPr>
            <a:solidFill>
              <a:srgbClr val="CF3117"/>
            </a:solidFill>
            <a:ln w="25400">
              <a:noFill/>
            </a:ln>
          </c:spPr>
          <c:invertIfNegative val="0"/>
          <c:dLbls>
            <c:spPr>
              <a:noFill/>
              <a:ln w="25400">
                <a:noFill/>
              </a:ln>
            </c:spPr>
            <c:txPr>
              <a:bodyPr/>
              <a:lstStyle/>
              <a:p>
                <a:pPr>
                  <a:defRPr sz="9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Dati!$F$22:$F$59</c:f>
              <c:numCache>
                <c:formatCode>General</c:formatCode>
                <c:ptCount val="38"/>
                <c:pt idx="0" formatCode="0">
                  <c:v>9.7044133726978767</c:v>
                </c:pt>
                <c:pt idx="2" formatCode="0">
                  <c:v>11.398892568879591</c:v>
                </c:pt>
                <c:pt idx="3" formatCode="0">
                  <c:v>8.1237436328540955</c:v>
                </c:pt>
                <c:pt idx="5" formatCode="0">
                  <c:v>17.205923260620811</c:v>
                </c:pt>
                <c:pt idx="6" formatCode="0">
                  <c:v>9.3618598011769087</c:v>
                </c:pt>
                <c:pt idx="7" formatCode="0">
                  <c:v>12.749774235299403</c:v>
                </c:pt>
                <c:pt idx="8" formatCode="0">
                  <c:v>9.5597626898263659</c:v>
                </c:pt>
                <c:pt idx="9" formatCode="0">
                  <c:v>7.7351854637049495</c:v>
                </c:pt>
                <c:pt idx="10" formatCode="0">
                  <c:v>4.5743190938187803</c:v>
                </c:pt>
                <c:pt idx="12" formatCode="0">
                  <c:v>10.20362843139608</c:v>
                </c:pt>
                <c:pt idx="13" formatCode="0">
                  <c:v>9.2593893587505214</c:v>
                </c:pt>
                <c:pt idx="15" formatCode="0">
                  <c:v>11.057584044152698</c:v>
                </c:pt>
                <c:pt idx="16" formatCode="0">
                  <c:v>11.16313937725341</c:v>
                </c:pt>
                <c:pt idx="17" formatCode="0">
                  <c:v>5.8220631551309365</c:v>
                </c:pt>
                <c:pt idx="19" formatCode="0">
                  <c:v>8.2012334827486608</c:v>
                </c:pt>
                <c:pt idx="20" formatCode="0">
                  <c:v>8.3436656731972896</c:v>
                </c:pt>
                <c:pt idx="21" formatCode="0">
                  <c:v>3.3275739695068083</c:v>
                </c:pt>
                <c:pt idx="22" formatCode="0">
                  <c:v>13.512444096087453</c:v>
                </c:pt>
                <c:pt idx="23" formatCode="0">
                  <c:v>12.903926194019844</c:v>
                </c:pt>
                <c:pt idx="25" formatCode="0">
                  <c:v>10.698070736462467</c:v>
                </c:pt>
                <c:pt idx="26" formatCode="0">
                  <c:v>6.8801600564487817</c:v>
                </c:pt>
                <c:pt idx="27" formatCode="0">
                  <c:v>4.1094475411799953</c:v>
                </c:pt>
                <c:pt idx="28" formatCode="0">
                  <c:v>19.007889882080455</c:v>
                </c:pt>
                <c:pt idx="29" formatCode="0">
                  <c:v>8.1929992824188602</c:v>
                </c:pt>
                <c:pt idx="31" formatCode="0">
                  <c:v>10.698070736462467</c:v>
                </c:pt>
                <c:pt idx="32" formatCode="0">
                  <c:v>9.8530374174254884</c:v>
                </c:pt>
                <c:pt idx="33" formatCode="0">
                  <c:v>8.3737113604506241</c:v>
                </c:pt>
                <c:pt idx="35" formatCode="0">
                  <c:v>14.531603214449136</c:v>
                </c:pt>
                <c:pt idx="36" formatCode="0">
                  <c:v>10.172780894714865</c:v>
                </c:pt>
                <c:pt idx="37" formatCode="0">
                  <c:v>5.9663047722740794</c:v>
                </c:pt>
              </c:numCache>
            </c:numRef>
          </c:val>
          <c:extLst>
            <c:ext xmlns:c16="http://schemas.microsoft.com/office/drawing/2014/chart" uri="{C3380CC4-5D6E-409C-BE32-E72D297353CC}">
              <c16:uniqueId val="{00000004-6A2C-42E9-B7C1-00BD9F5D4488}"/>
            </c:ext>
          </c:extLst>
        </c:ser>
        <c:ser>
          <c:idx val="4"/>
          <c:order val="4"/>
          <c:tx>
            <c:strRef>
              <c:f>Dati!$G$21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Dati!$G$22:$G$59</c:f>
              <c:numCache>
                <c:formatCode>General</c:formatCode>
                <c:ptCount val="38"/>
                <c:pt idx="0" formatCode="0">
                  <c:v>16.303476509382577</c:v>
                </c:pt>
                <c:pt idx="2" formatCode="0">
                  <c:v>14.608997313200865</c:v>
                </c:pt>
                <c:pt idx="3" formatCode="0">
                  <c:v>17.884146249226362</c:v>
                </c:pt>
                <c:pt idx="5" formatCode="0">
                  <c:v>8.8019666214596448</c:v>
                </c:pt>
                <c:pt idx="6" formatCode="0">
                  <c:v>16.646030080903547</c:v>
                </c:pt>
                <c:pt idx="7" formatCode="0">
                  <c:v>13.258115646781052</c:v>
                </c:pt>
                <c:pt idx="8" formatCode="0">
                  <c:v>16.448127192254091</c:v>
                </c:pt>
                <c:pt idx="9" formatCode="0">
                  <c:v>18.272704418375504</c:v>
                </c:pt>
                <c:pt idx="10" formatCode="0">
                  <c:v>21.433570788261676</c:v>
                </c:pt>
                <c:pt idx="12" formatCode="0">
                  <c:v>15.804261450684375</c:v>
                </c:pt>
                <c:pt idx="13" formatCode="0">
                  <c:v>16.748500523329934</c:v>
                </c:pt>
                <c:pt idx="15" formatCode="0">
                  <c:v>14.950305837927758</c:v>
                </c:pt>
                <c:pt idx="16" formatCode="0">
                  <c:v>14.844750504827045</c:v>
                </c:pt>
                <c:pt idx="17" formatCode="0">
                  <c:v>20.185826726949518</c:v>
                </c:pt>
                <c:pt idx="19" formatCode="0">
                  <c:v>17.806656399331793</c:v>
                </c:pt>
                <c:pt idx="20" formatCode="0">
                  <c:v>17.664224208883166</c:v>
                </c:pt>
                <c:pt idx="21" formatCode="0">
                  <c:v>22.680315912573647</c:v>
                </c:pt>
                <c:pt idx="22" formatCode="0">
                  <c:v>12.495445785993002</c:v>
                </c:pt>
                <c:pt idx="23" formatCode="0">
                  <c:v>13.103963688060611</c:v>
                </c:pt>
                <c:pt idx="25" formatCode="0">
                  <c:v>15.309819145617988</c:v>
                </c:pt>
                <c:pt idx="26" formatCode="0">
                  <c:v>19.127729825631675</c:v>
                </c:pt>
                <c:pt idx="27" formatCode="0">
                  <c:v>21.898442340900459</c:v>
                </c:pt>
                <c:pt idx="28" formatCode="0">
                  <c:v>7</c:v>
                </c:pt>
                <c:pt idx="29" formatCode="0">
                  <c:v>17.814890599661595</c:v>
                </c:pt>
                <c:pt idx="31" formatCode="0">
                  <c:v>15.309819145617988</c:v>
                </c:pt>
                <c:pt idx="32" formatCode="0">
                  <c:v>16.154852464654965</c:v>
                </c:pt>
                <c:pt idx="33" formatCode="0">
                  <c:v>17.634178521629831</c:v>
                </c:pt>
                <c:pt idx="35" formatCode="0">
                  <c:v>11.476286667631319</c:v>
                </c:pt>
                <c:pt idx="36" formatCode="0">
                  <c:v>15.83510898736559</c:v>
                </c:pt>
                <c:pt idx="37" formatCode="0">
                  <c:v>20.041585109806377</c:v>
                </c:pt>
              </c:numCache>
            </c:numRef>
          </c:val>
          <c:extLst>
            <c:ext xmlns:c16="http://schemas.microsoft.com/office/drawing/2014/chart" uri="{C3380CC4-5D6E-409C-BE32-E72D297353CC}">
              <c16:uniqueId val="{00000005-6A2C-42E9-B7C1-00BD9F5D4488}"/>
            </c:ext>
          </c:extLst>
        </c:ser>
        <c:ser>
          <c:idx val="5"/>
          <c:order val="5"/>
          <c:tx>
            <c:strRef>
              <c:f>Dati!$H$21</c:f>
              <c:strCache>
                <c:ptCount val="1"/>
                <c:pt idx="0">
                  <c:v>Draugi vai paziņas ir pirkuši degvielu***</c:v>
                </c:pt>
              </c:strCache>
            </c:strRef>
          </c:tx>
          <c:spPr>
            <a:solidFill>
              <a:schemeClr val="accent3">
                <a:lumMod val="60000"/>
                <a:lumOff val="40000"/>
              </a:schemeClr>
            </a:solidFill>
            <a:ln w="25400">
              <a:noFill/>
            </a:ln>
          </c:spPr>
          <c:invertIfNegative val="0"/>
          <c:dLbls>
            <c:dLbl>
              <c:idx val="10"/>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A2C-42E9-B7C1-00BD9F5D4488}"/>
                </c:ext>
              </c:extLst>
            </c:dLbl>
            <c:dLbl>
              <c:idx val="20"/>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A2C-42E9-B7C1-00BD9F5D4488}"/>
                </c:ext>
              </c:extLst>
            </c:dLbl>
            <c:dLbl>
              <c:idx val="27"/>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A2C-42E9-B7C1-00BD9F5D4488}"/>
                </c:ext>
              </c:extLst>
            </c:dLbl>
            <c:spPr>
              <a:noFill/>
              <a:ln w="25400">
                <a:noFill/>
              </a:ln>
            </c:spPr>
            <c:txPr>
              <a:bodyPr/>
              <a:lstStyle/>
              <a:p>
                <a:pPr>
                  <a:defRPr sz="900"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Dati!$H$22:$H$59</c:f>
              <c:numCache>
                <c:formatCode>General</c:formatCode>
                <c:ptCount val="38"/>
                <c:pt idx="0" formatCode="0">
                  <c:v>4.6570958761487447</c:v>
                </c:pt>
                <c:pt idx="2" formatCode="0">
                  <c:v>5.502673338450224</c:v>
                </c:pt>
                <c:pt idx="3" formatCode="0">
                  <c:v>3.8683115049002468</c:v>
                </c:pt>
                <c:pt idx="5" formatCode="0">
                  <c:v>9.5054000073628693</c:v>
                </c:pt>
                <c:pt idx="6" formatCode="0">
                  <c:v>2.841836654448791</c:v>
                </c:pt>
                <c:pt idx="7" formatCode="0">
                  <c:v>4.9922810284401589</c:v>
                </c:pt>
                <c:pt idx="8" formatCode="0">
                  <c:v>5.4763171464504046</c:v>
                </c:pt>
                <c:pt idx="9" formatCode="0">
                  <c:v>5.3171806157831076</c:v>
                </c:pt>
                <c:pt idx="10" formatCode="0">
                  <c:v>1.7279400816163455</c:v>
                </c:pt>
                <c:pt idx="12" formatCode="0">
                  <c:v>4.4888129136246677</c:v>
                </c:pt>
                <c:pt idx="13" formatCode="0">
                  <c:v>5.0899232487719077</c:v>
                </c:pt>
                <c:pt idx="15" formatCode="0">
                  <c:v>4.2678799419239777</c:v>
                </c:pt>
                <c:pt idx="16" formatCode="0">
                  <c:v>5.0024826064034338</c:v>
                </c:pt>
                <c:pt idx="17" formatCode="0">
                  <c:v>3.9306937275693299</c:v>
                </c:pt>
                <c:pt idx="19" formatCode="0">
                  <c:v>4.5696985909716616</c:v>
                </c:pt>
                <c:pt idx="20" formatCode="0">
                  <c:v>0.8387334706105789</c:v>
                </c:pt>
                <c:pt idx="21" formatCode="0">
                  <c:v>2.5001468581322568</c:v>
                </c:pt>
                <c:pt idx="22" formatCode="0">
                  <c:v>6.2730123459472802</c:v>
                </c:pt>
                <c:pt idx="23" formatCode="0">
                  <c:v>7.8254494706583317</c:v>
                </c:pt>
                <c:pt idx="25" formatCode="0">
                  <c:v>2.947405479494329</c:v>
                </c:pt>
                <c:pt idx="26" formatCode="0">
                  <c:v>3.6309689801653802</c:v>
                </c:pt>
                <c:pt idx="27" formatCode="0">
                  <c:v>2.412746798647484</c:v>
                </c:pt>
                <c:pt idx="28" formatCode="0">
                  <c:v>8.6450117613213742</c:v>
                </c:pt>
                <c:pt idx="29" formatCode="0">
                  <c:v>8.7718380143331416</c:v>
                </c:pt>
                <c:pt idx="31" formatCode="0">
                  <c:v>2.947405479494329</c:v>
                </c:pt>
                <c:pt idx="32" formatCode="0">
                  <c:v>6.3744322892768022</c:v>
                </c:pt>
                <c:pt idx="33" formatCode="0">
                  <c:v>4.376695363402419</c:v>
                </c:pt>
                <c:pt idx="35" formatCode="0">
                  <c:v>5.0330326994696684</c:v>
                </c:pt>
                <c:pt idx="36" formatCode="0">
                  <c:v>5.1563887459434881</c:v>
                </c:pt>
                <c:pt idx="37" formatCode="0">
                  <c:v>4.0589991943664741</c:v>
                </c:pt>
              </c:numCache>
            </c:numRef>
          </c:val>
          <c:extLst>
            <c:ext xmlns:c16="http://schemas.microsoft.com/office/drawing/2014/chart" uri="{C3380CC4-5D6E-409C-BE32-E72D297353CC}">
              <c16:uniqueId val="{00000009-6A2C-42E9-B7C1-00BD9F5D4488}"/>
            </c:ext>
          </c:extLst>
        </c:ser>
        <c:ser>
          <c:idx val="6"/>
          <c:order val="6"/>
          <c:tx>
            <c:strRef>
              <c:f>Dati!$I$21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Dati!$I$22:$I$59</c:f>
              <c:numCache>
                <c:formatCode>General</c:formatCode>
                <c:ptCount val="38"/>
                <c:pt idx="0" formatCode="0">
                  <c:v>11.848304131214125</c:v>
                </c:pt>
                <c:pt idx="2" formatCode="0">
                  <c:v>11.002726668912645</c:v>
                </c:pt>
                <c:pt idx="3" formatCode="0">
                  <c:v>12.637088502462623</c:v>
                </c:pt>
                <c:pt idx="5" formatCode="0">
                  <c:v>7</c:v>
                </c:pt>
                <c:pt idx="6" formatCode="0">
                  <c:v>13.663563352914078</c:v>
                </c:pt>
                <c:pt idx="7" formatCode="0">
                  <c:v>11.51311897892271</c:v>
                </c:pt>
                <c:pt idx="8" formatCode="0">
                  <c:v>11.029082860912464</c:v>
                </c:pt>
                <c:pt idx="9" formatCode="0">
                  <c:v>11.188219391579761</c:v>
                </c:pt>
                <c:pt idx="10" formatCode="0">
                  <c:v>14.777459925746523</c:v>
                </c:pt>
                <c:pt idx="12" formatCode="0">
                  <c:v>12.016587093738202</c:v>
                </c:pt>
                <c:pt idx="13" formatCode="0">
                  <c:v>11.415476758590962</c:v>
                </c:pt>
                <c:pt idx="15" formatCode="0">
                  <c:v>12.237520065438892</c:v>
                </c:pt>
                <c:pt idx="16" formatCode="0">
                  <c:v>11.502917400959436</c:v>
                </c:pt>
                <c:pt idx="17" formatCode="0">
                  <c:v>12.574706279793538</c:v>
                </c:pt>
                <c:pt idx="19" formatCode="0">
                  <c:v>11.935701416391208</c:v>
                </c:pt>
                <c:pt idx="20" formatCode="0">
                  <c:v>15.66666653675229</c:v>
                </c:pt>
                <c:pt idx="21" formatCode="0">
                  <c:v>14.005253149230612</c:v>
                </c:pt>
                <c:pt idx="22" formatCode="0">
                  <c:v>10.23238766141559</c:v>
                </c:pt>
                <c:pt idx="23" formatCode="0">
                  <c:v>8.6799505367045384</c:v>
                </c:pt>
                <c:pt idx="25" formatCode="0">
                  <c:v>13.557994527868541</c:v>
                </c:pt>
                <c:pt idx="26" formatCode="0">
                  <c:v>12.874431027197488</c:v>
                </c:pt>
                <c:pt idx="27" formatCode="0">
                  <c:v>14.092653208715385</c:v>
                </c:pt>
                <c:pt idx="28" formatCode="0">
                  <c:v>7.8603882460414951</c:v>
                </c:pt>
                <c:pt idx="29" formatCode="0">
                  <c:v>7.7335619930297277</c:v>
                </c:pt>
                <c:pt idx="31" formatCode="0">
                  <c:v>13.557994527868541</c:v>
                </c:pt>
                <c:pt idx="32" formatCode="0">
                  <c:v>10.130967718086067</c:v>
                </c:pt>
                <c:pt idx="33" formatCode="0">
                  <c:v>12.12870464396045</c:v>
                </c:pt>
                <c:pt idx="35" formatCode="0">
                  <c:v>11.472367307893201</c:v>
                </c:pt>
                <c:pt idx="36" formatCode="0">
                  <c:v>11.349011261419381</c:v>
                </c:pt>
                <c:pt idx="37" formatCode="0">
                  <c:v>12.446400812996394</c:v>
                </c:pt>
              </c:numCache>
            </c:numRef>
          </c:val>
          <c:extLst>
            <c:ext xmlns:c16="http://schemas.microsoft.com/office/drawing/2014/chart" uri="{C3380CC4-5D6E-409C-BE32-E72D297353CC}">
              <c16:uniqueId val="{0000000A-6A2C-42E9-B7C1-00BD9F5D4488}"/>
            </c:ext>
          </c:extLst>
        </c:ser>
        <c:ser>
          <c:idx val="7"/>
          <c:order val="7"/>
          <c:tx>
            <c:strRef>
              <c:f>Dati!$J$21</c:f>
              <c:strCache>
                <c:ptCount val="1"/>
                <c:pt idx="0">
                  <c:v>Draugi vai paziņas ir pirkuši alkoholu***</c:v>
                </c:pt>
              </c:strCache>
            </c:strRef>
          </c:tx>
          <c:spPr>
            <a:solidFill>
              <a:schemeClr val="accent4">
                <a:lumMod val="50000"/>
              </a:schemeClr>
            </a:solidFill>
            <a:ln w="25400">
              <a:noFill/>
            </a:ln>
          </c:spPr>
          <c:invertIfNegative val="0"/>
          <c:dLbls>
            <c:dLbl>
              <c:idx val="10"/>
              <c:spPr>
                <a:noFill/>
                <a:ln w="25400">
                  <a:noFill/>
                </a:ln>
              </c:spPr>
              <c:txPr>
                <a:bodyPr/>
                <a:lstStyle/>
                <a:p>
                  <a:pPr>
                    <a:defRPr sz="900"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A2C-42E9-B7C1-00BD9F5D4488}"/>
                </c:ext>
              </c:extLst>
            </c:dLbl>
            <c:dLbl>
              <c:idx val="19"/>
              <c:spPr>
                <a:noFill/>
                <a:ln w="25400">
                  <a:noFill/>
                </a:ln>
              </c:spPr>
              <c:txPr>
                <a:bodyPr/>
                <a:lstStyle/>
                <a:p>
                  <a:pPr>
                    <a:defRPr sz="900"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A2C-42E9-B7C1-00BD9F5D4488}"/>
                </c:ext>
              </c:extLst>
            </c:dLbl>
            <c:dLbl>
              <c:idx val="21"/>
              <c:spPr>
                <a:noFill/>
                <a:ln w="25400">
                  <a:noFill/>
                </a:ln>
              </c:spPr>
              <c:txPr>
                <a:bodyPr/>
                <a:lstStyle/>
                <a:p>
                  <a:pPr>
                    <a:defRPr sz="900"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A2C-42E9-B7C1-00BD9F5D4488}"/>
                </c:ext>
              </c:extLst>
            </c:dLbl>
            <c:dLbl>
              <c:idx val="27"/>
              <c:spPr>
                <a:noFill/>
                <a:ln w="25400">
                  <a:noFill/>
                </a:ln>
              </c:spPr>
              <c:txPr>
                <a:bodyPr/>
                <a:lstStyle/>
                <a:p>
                  <a:pPr>
                    <a:defRPr sz="900"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A2C-42E9-B7C1-00BD9F5D4488}"/>
                </c:ext>
              </c:extLst>
            </c:dLbl>
            <c:dLbl>
              <c:idx val="37"/>
              <c:spPr>
                <a:noFill/>
                <a:ln w="25400">
                  <a:noFill/>
                </a:ln>
              </c:spPr>
              <c:txPr>
                <a:bodyPr/>
                <a:lstStyle/>
                <a:p>
                  <a:pPr>
                    <a:defRPr sz="900"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A2C-42E9-B7C1-00BD9F5D4488}"/>
                </c:ext>
              </c:extLst>
            </c:dLbl>
            <c:spPr>
              <a:noFill/>
              <a:ln w="25400">
                <a:noFill/>
              </a:ln>
            </c:spPr>
            <c:txPr>
              <a:bodyPr/>
              <a:lstStyle/>
              <a:p>
                <a:pPr>
                  <a:defRPr sz="9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Dati!$J$22:$J$59</c:f>
              <c:numCache>
                <c:formatCode>General</c:formatCode>
                <c:ptCount val="38"/>
                <c:pt idx="0" formatCode="0">
                  <c:v>4.0852711135837589</c:v>
                </c:pt>
                <c:pt idx="2" formatCode="0">
                  <c:v>4.3489079653700182</c:v>
                </c:pt>
                <c:pt idx="3" formatCode="0">
                  <c:v>3.8393413937824121</c:v>
                </c:pt>
                <c:pt idx="5" formatCode="0">
                  <c:v>9.5727915664790828</c:v>
                </c:pt>
                <c:pt idx="6" formatCode="0">
                  <c:v>4.4043715435736548</c:v>
                </c:pt>
                <c:pt idx="7" formatCode="0">
                  <c:v>3.8306761899346795</c:v>
                </c:pt>
                <c:pt idx="8" formatCode="0">
                  <c:v>5.0289972813299082</c:v>
                </c:pt>
                <c:pt idx="9" formatCode="0">
                  <c:v>3.5648738663301742</c:v>
                </c:pt>
                <c:pt idx="10" formatCode="0">
                  <c:v>0.57029210754715998</c:v>
                </c:pt>
                <c:pt idx="12" formatCode="0">
                  <c:v>4.4441416085619414</c:v>
                </c:pt>
                <c:pt idx="13" formatCode="0">
                  <c:v>3.6622351471693579</c:v>
                </c:pt>
                <c:pt idx="15" formatCode="0">
                  <c:v>4.2678799419239777</c:v>
                </c:pt>
                <c:pt idx="16" formatCode="0">
                  <c:v>4.0983853554194907</c:v>
                </c:pt>
                <c:pt idx="17" formatCode="0">
                  <c:v>4.0040508064078368</c:v>
                </c:pt>
                <c:pt idx="19" formatCode="0">
                  <c:v>1.9113738072118156</c:v>
                </c:pt>
                <c:pt idx="20" formatCode="0">
                  <c:v>4.1146161113640654</c:v>
                </c:pt>
                <c:pt idx="21" formatCode="0">
                  <c:v>0.75520431439484403</c:v>
                </c:pt>
                <c:pt idx="22" formatCode="0">
                  <c:v>5.2243567574959489</c:v>
                </c:pt>
                <c:pt idx="23" formatCode="0">
                  <c:v>6.5982488008770881</c:v>
                </c:pt>
                <c:pt idx="25" formatCode="0">
                  <c:v>3.9167206355937592</c:v>
                </c:pt>
                <c:pt idx="26" formatCode="0">
                  <c:v>3.4219522256871246</c:v>
                </c:pt>
                <c:pt idx="27" formatCode="0">
                  <c:v>0.67274909571625019</c:v>
                </c:pt>
                <c:pt idx="28" formatCode="0">
                  <c:v>9.9469540030333139</c:v>
                </c:pt>
                <c:pt idx="29" formatCode="0">
                  <c:v>2.7588876032314964</c:v>
                </c:pt>
                <c:pt idx="31" formatCode="0">
                  <c:v>3.9167206355937592</c:v>
                </c:pt>
                <c:pt idx="32" formatCode="0">
                  <c:v>5.3002038896926758</c:v>
                </c:pt>
                <c:pt idx="33" formatCode="0">
                  <c:v>2.695642970895952</c:v>
                </c:pt>
                <c:pt idx="35" formatCode="0">
                  <c:v>6.1913977325818275</c:v>
                </c:pt>
                <c:pt idx="36" formatCode="0">
                  <c:v>5.4411468115841917</c:v>
                </c:pt>
                <c:pt idx="37" formatCode="0">
                  <c:v>1.8718414367594349</c:v>
                </c:pt>
              </c:numCache>
            </c:numRef>
          </c:val>
          <c:extLst>
            <c:ext xmlns:c16="http://schemas.microsoft.com/office/drawing/2014/chart" uri="{C3380CC4-5D6E-409C-BE32-E72D297353CC}">
              <c16:uniqueId val="{00000010-6A2C-42E9-B7C1-00BD9F5D4488}"/>
            </c:ext>
          </c:extLst>
        </c:ser>
        <c:ser>
          <c:idx val="8"/>
          <c:order val="8"/>
          <c:tx>
            <c:strRef>
              <c:f>Dati!$K$21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Dati!$K$22:$K$59</c:f>
              <c:numCache>
                <c:formatCode>General</c:formatCode>
                <c:ptCount val="38"/>
                <c:pt idx="0" formatCode="0">
                  <c:v>12.861682889449554</c:v>
                </c:pt>
                <c:pt idx="2" formatCode="0">
                  <c:v>12.598046037663295</c:v>
                </c:pt>
                <c:pt idx="3" formatCode="0">
                  <c:v>13.107612609250902</c:v>
                </c:pt>
                <c:pt idx="5" formatCode="0">
                  <c:v>7.3741624365542311</c:v>
                </c:pt>
                <c:pt idx="6" formatCode="0">
                  <c:v>12.542582459459659</c:v>
                </c:pt>
                <c:pt idx="7" formatCode="0">
                  <c:v>13.116277813098634</c:v>
                </c:pt>
                <c:pt idx="8" formatCode="0">
                  <c:v>11.917956721703405</c:v>
                </c:pt>
                <c:pt idx="9" formatCode="0">
                  <c:v>13.38208013670314</c:v>
                </c:pt>
                <c:pt idx="10" formatCode="0">
                  <c:v>16.376661895486151</c:v>
                </c:pt>
                <c:pt idx="12" formatCode="0">
                  <c:v>12.502812394471373</c:v>
                </c:pt>
                <c:pt idx="13" formatCode="0">
                  <c:v>13.284718855863956</c:v>
                </c:pt>
                <c:pt idx="15" formatCode="0">
                  <c:v>12.679074061109336</c:v>
                </c:pt>
                <c:pt idx="16" formatCode="0">
                  <c:v>12.848568647613824</c:v>
                </c:pt>
                <c:pt idx="17" formatCode="0">
                  <c:v>12.942903196625476</c:v>
                </c:pt>
                <c:pt idx="19" formatCode="0">
                  <c:v>15.035580195821499</c:v>
                </c:pt>
                <c:pt idx="20" formatCode="0">
                  <c:v>12.832337891669248</c:v>
                </c:pt>
                <c:pt idx="21" formatCode="0">
                  <c:v>16.19174968863847</c:v>
                </c:pt>
                <c:pt idx="22" formatCode="0">
                  <c:v>11.722597245537365</c:v>
                </c:pt>
                <c:pt idx="23" formatCode="0">
                  <c:v>10.348705202156225</c:v>
                </c:pt>
                <c:pt idx="25" formatCode="0">
                  <c:v>13.030233367439555</c:v>
                </c:pt>
                <c:pt idx="26" formatCode="0">
                  <c:v>13.525001777346189</c:v>
                </c:pt>
                <c:pt idx="27" formatCode="0">
                  <c:v>16.274204907317063</c:v>
                </c:pt>
                <c:pt idx="28" formatCode="0">
                  <c:v>7</c:v>
                </c:pt>
                <c:pt idx="29" formatCode="0">
                  <c:v>14.188066399801817</c:v>
                </c:pt>
                <c:pt idx="31" formatCode="0">
                  <c:v>13.030233367439555</c:v>
                </c:pt>
                <c:pt idx="32" formatCode="0">
                  <c:v>11.646750113340637</c:v>
                </c:pt>
                <c:pt idx="33" formatCode="0">
                  <c:v>14.251311032137362</c:v>
                </c:pt>
                <c:pt idx="35" formatCode="0">
                  <c:v>10.755556270451486</c:v>
                </c:pt>
                <c:pt idx="36" formatCode="0">
                  <c:v>11.505807191449122</c:v>
                </c:pt>
                <c:pt idx="37" formatCode="0">
                  <c:v>15.075112566273878</c:v>
                </c:pt>
              </c:numCache>
            </c:numRef>
          </c:val>
          <c:extLst>
            <c:ext xmlns:c16="http://schemas.microsoft.com/office/drawing/2014/chart" uri="{C3380CC4-5D6E-409C-BE32-E72D297353CC}">
              <c16:uniqueId val="{00000011-6A2C-42E9-B7C1-00BD9F5D4488}"/>
            </c:ext>
          </c:extLst>
        </c:ser>
        <c:ser>
          <c:idx val="9"/>
          <c:order val="9"/>
          <c:tx>
            <c:strRef>
              <c:f>Dati!$L$21</c:f>
              <c:strCache>
                <c:ptCount val="1"/>
                <c:pt idx="0">
                  <c:v>Ir pirkuši degvielu</c:v>
                </c:pt>
              </c:strCache>
            </c:strRef>
          </c:tx>
          <c:spPr>
            <a:solidFill>
              <a:srgbClr val="9CDE99"/>
            </a:solidFill>
            <a:ln w="25400">
              <a:noFill/>
            </a:ln>
          </c:spPr>
          <c:invertIfNegative val="0"/>
          <c:dLbls>
            <c:dLbl>
              <c:idx val="10"/>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A2C-42E9-B7C1-00BD9F5D4488}"/>
                </c:ext>
              </c:extLst>
            </c:dLbl>
            <c:dLbl>
              <c:idx val="15"/>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6A2C-42E9-B7C1-00BD9F5D4488}"/>
                </c:ext>
              </c:extLst>
            </c:dLbl>
            <c:dLbl>
              <c:idx val="20"/>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6A2C-42E9-B7C1-00BD9F5D4488}"/>
                </c:ext>
              </c:extLst>
            </c:dLbl>
            <c:dLbl>
              <c:idx val="21"/>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6A2C-42E9-B7C1-00BD9F5D4488}"/>
                </c:ext>
              </c:extLst>
            </c:dLbl>
            <c:dLbl>
              <c:idx val="27"/>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6A2C-42E9-B7C1-00BD9F5D4488}"/>
                </c:ext>
              </c:extLst>
            </c:dLbl>
            <c:dLbl>
              <c:idx val="37"/>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6A2C-42E9-B7C1-00BD9F5D4488}"/>
                </c:ext>
              </c:extLst>
            </c:dLbl>
            <c:spPr>
              <a:noFill/>
              <a:ln w="25400">
                <a:noFill/>
              </a:ln>
            </c:spPr>
            <c:txPr>
              <a:bodyPr/>
              <a:lstStyle/>
              <a:p>
                <a:pPr>
                  <a:defRPr sz="900" b="1">
                    <a:solidFill>
                      <a:schemeClr val="tx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Dati!$L$22:$L$59</c:f>
              <c:numCache>
                <c:formatCode>General</c:formatCode>
                <c:ptCount val="38"/>
                <c:pt idx="0" formatCode="0">
                  <c:v>3.5565759959634899</c:v>
                </c:pt>
                <c:pt idx="2" formatCode="0">
                  <c:v>4.7930367350368437</c:v>
                </c:pt>
                <c:pt idx="3" formatCode="0">
                  <c:v>2.4031619681239897</c:v>
                </c:pt>
                <c:pt idx="5" formatCode="0">
                  <c:v>3.8120214752249697</c:v>
                </c:pt>
                <c:pt idx="6" formatCode="0">
                  <c:v>3.9432062874761691</c:v>
                </c:pt>
                <c:pt idx="7" formatCode="0">
                  <c:v>5.0771110949570541</c:v>
                </c:pt>
                <c:pt idx="8" formatCode="0">
                  <c:v>2.9638202013661425</c:v>
                </c:pt>
                <c:pt idx="9" formatCode="0">
                  <c:v>3.5927651124632094</c:v>
                </c:pt>
                <c:pt idx="10" formatCode="0">
                  <c:v>1.7242313907333027</c:v>
                </c:pt>
                <c:pt idx="12" formatCode="0">
                  <c:v>2.4728512724320488</c:v>
                </c:pt>
                <c:pt idx="13" formatCode="0">
                  <c:v>5.1465258316956071</c:v>
                </c:pt>
                <c:pt idx="15" formatCode="0">
                  <c:v>1.3552213878532291</c:v>
                </c:pt>
                <c:pt idx="16" formatCode="0">
                  <c:v>4.1903301637756369</c:v>
                </c:pt>
                <c:pt idx="17" formatCode="0">
                  <c:v>2.6278253662522983</c:v>
                </c:pt>
                <c:pt idx="19" formatCode="0">
                  <c:v>5.0083754856467992</c:v>
                </c:pt>
                <c:pt idx="20" formatCode="0">
                  <c:v>1.3682993515717798</c:v>
                </c:pt>
                <c:pt idx="21" formatCode="0">
                  <c:v>1.9236485605493641</c:v>
                </c:pt>
                <c:pt idx="22" formatCode="0">
                  <c:v>5.010454908910023</c:v>
                </c:pt>
                <c:pt idx="23" formatCode="0">
                  <c:v>5.2294355377682855</c:v>
                </c:pt>
                <c:pt idx="25" formatCode="0">
                  <c:v>2.596228873787302</c:v>
                </c:pt>
                <c:pt idx="26" formatCode="0">
                  <c:v>2.9663141184298731</c:v>
                </c:pt>
                <c:pt idx="27" formatCode="0">
                  <c:v>1.6216744978124373</c:v>
                </c:pt>
                <c:pt idx="28" formatCode="0">
                  <c:v>4.1305374869152969</c:v>
                </c:pt>
                <c:pt idx="29" formatCode="0">
                  <c:v>8.267305478096187</c:v>
                </c:pt>
                <c:pt idx="31" formatCode="0">
                  <c:v>2.596228873787302</c:v>
                </c:pt>
                <c:pt idx="32" formatCode="0">
                  <c:v>4.7164347687475114</c:v>
                </c:pt>
                <c:pt idx="33" formatCode="0">
                  <c:v>3.1447928093499855</c:v>
                </c:pt>
                <c:pt idx="35" formatCode="0">
                  <c:v>7.1859843647102588</c:v>
                </c:pt>
                <c:pt idx="36" formatCode="0">
                  <c:v>2.5641419316740106</c:v>
                </c:pt>
                <c:pt idx="37" formatCode="0">
                  <c:v>1.0116294538436399</c:v>
                </c:pt>
              </c:numCache>
            </c:numRef>
          </c:val>
          <c:extLst>
            <c:ext xmlns:c16="http://schemas.microsoft.com/office/drawing/2014/chart" uri="{C3380CC4-5D6E-409C-BE32-E72D297353CC}">
              <c16:uniqueId val="{0000001A-6A2C-42E9-B7C1-00BD9F5D4488}"/>
            </c:ext>
          </c:extLst>
        </c:ser>
        <c:ser>
          <c:idx val="10"/>
          <c:order val="10"/>
          <c:tx>
            <c:strRef>
              <c:f>Dati!$M$21</c:f>
              <c:strCache>
                <c:ptCount val="1"/>
                <c:pt idx="0">
                  <c:v>.</c:v>
                </c:pt>
              </c:strCache>
            </c:strRef>
          </c:tx>
          <c:spPr>
            <a:noFill/>
          </c:spPr>
          <c:invertIfNegative val="0"/>
          <c:dLbls>
            <c:delete val="1"/>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Dati!$M$22:$M$59</c:f>
              <c:numCache>
                <c:formatCode>General</c:formatCode>
                <c:ptCount val="38"/>
                <c:pt idx="0" formatCode="0">
                  <c:v>11.710729482132697</c:v>
                </c:pt>
                <c:pt idx="2" formatCode="0">
                  <c:v>10.474268743059344</c:v>
                </c:pt>
                <c:pt idx="3" formatCode="0">
                  <c:v>12.864143509972198</c:v>
                </c:pt>
                <c:pt idx="5" formatCode="0">
                  <c:v>11.455284002871217</c:v>
                </c:pt>
                <c:pt idx="6" formatCode="0">
                  <c:v>11.324099190620018</c:v>
                </c:pt>
                <c:pt idx="7" formatCode="0">
                  <c:v>10.190194383139133</c:v>
                </c:pt>
                <c:pt idx="8" formatCode="0">
                  <c:v>12.303485276730044</c:v>
                </c:pt>
                <c:pt idx="9" formatCode="0">
                  <c:v>11.674540365632978</c:v>
                </c:pt>
                <c:pt idx="10" formatCode="0">
                  <c:v>13.543074087362884</c:v>
                </c:pt>
                <c:pt idx="12" formatCode="0">
                  <c:v>12.794454205664138</c:v>
                </c:pt>
                <c:pt idx="13" formatCode="0">
                  <c:v>10.12077964640058</c:v>
                </c:pt>
                <c:pt idx="15" formatCode="0">
                  <c:v>13.912084090242958</c:v>
                </c:pt>
                <c:pt idx="16" formatCode="0">
                  <c:v>11.076975314320549</c:v>
                </c:pt>
                <c:pt idx="17" formatCode="0">
                  <c:v>12.639480111843888</c:v>
                </c:pt>
                <c:pt idx="19" formatCode="0">
                  <c:v>10.258929992449389</c:v>
                </c:pt>
                <c:pt idx="20" formatCode="0">
                  <c:v>13.899006126524407</c:v>
                </c:pt>
                <c:pt idx="21" formatCode="0">
                  <c:v>13.343656917546824</c:v>
                </c:pt>
                <c:pt idx="22" formatCode="0">
                  <c:v>10.256850569186163</c:v>
                </c:pt>
                <c:pt idx="23" formatCode="0">
                  <c:v>10.037869940327901</c:v>
                </c:pt>
                <c:pt idx="25" formatCode="0">
                  <c:v>12.671076604308885</c:v>
                </c:pt>
                <c:pt idx="26" formatCode="0">
                  <c:v>12.300991359666314</c:v>
                </c:pt>
                <c:pt idx="27" formatCode="0">
                  <c:v>13.64563098028375</c:v>
                </c:pt>
                <c:pt idx="28" formatCode="0">
                  <c:v>11.136767991180889</c:v>
                </c:pt>
                <c:pt idx="29" formatCode="0">
                  <c:v>7</c:v>
                </c:pt>
                <c:pt idx="31" formatCode="0">
                  <c:v>12.671076604308885</c:v>
                </c:pt>
                <c:pt idx="32" formatCode="0">
                  <c:v>10.550870709348676</c:v>
                </c:pt>
                <c:pt idx="33" formatCode="0">
                  <c:v>12.122512668746202</c:v>
                </c:pt>
                <c:pt idx="35" formatCode="0">
                  <c:v>8.0813211133859291</c:v>
                </c:pt>
                <c:pt idx="36" formatCode="0">
                  <c:v>12.703163546422177</c:v>
                </c:pt>
                <c:pt idx="37" formatCode="0">
                  <c:v>14.255676024252548</c:v>
                </c:pt>
              </c:numCache>
            </c:numRef>
          </c:val>
          <c:extLst>
            <c:ext xmlns:c16="http://schemas.microsoft.com/office/drawing/2014/chart" uri="{C3380CC4-5D6E-409C-BE32-E72D297353CC}">
              <c16:uniqueId val="{0000001B-6A2C-42E9-B7C1-00BD9F5D4488}"/>
            </c:ext>
          </c:extLst>
        </c:ser>
        <c:ser>
          <c:idx val="11"/>
          <c:order val="11"/>
          <c:tx>
            <c:strRef>
              <c:f>Dati!$N$21</c:f>
              <c:strCache>
                <c:ptCount val="1"/>
                <c:pt idx="0">
                  <c:v>Ir pirkuši alkoholu</c:v>
                </c:pt>
              </c:strCache>
            </c:strRef>
          </c:tx>
          <c:spPr>
            <a:solidFill>
              <a:srgbClr val="D1F2D5"/>
            </a:solidFill>
          </c:spPr>
          <c:invertIfNegative val="0"/>
          <c:dLbls>
            <c:dLbl>
              <c:idx val="3"/>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6A2C-42E9-B7C1-00BD9F5D4488}"/>
                </c:ext>
              </c:extLst>
            </c:dLbl>
            <c:dLbl>
              <c:idx val="7"/>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6A2C-42E9-B7C1-00BD9F5D4488}"/>
                </c:ext>
              </c:extLst>
            </c:dLbl>
            <c:dLbl>
              <c:idx val="10"/>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6A2C-42E9-B7C1-00BD9F5D4488}"/>
                </c:ext>
              </c:extLst>
            </c:dLbl>
            <c:dLbl>
              <c:idx val="12"/>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6A2C-42E9-B7C1-00BD9F5D4488}"/>
                </c:ext>
              </c:extLst>
            </c:dLbl>
            <c:dLbl>
              <c:idx val="26"/>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6A2C-42E9-B7C1-00BD9F5D4488}"/>
                </c:ext>
              </c:extLst>
            </c:dLbl>
            <c:dLbl>
              <c:idx val="27"/>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6A2C-42E9-B7C1-00BD9F5D4488}"/>
                </c:ext>
              </c:extLst>
            </c:dLbl>
            <c:dLbl>
              <c:idx val="32"/>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6A2C-42E9-B7C1-00BD9F5D4488}"/>
                </c:ext>
              </c:extLst>
            </c:dLbl>
            <c:dLbl>
              <c:idx val="37"/>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6A2C-42E9-B7C1-00BD9F5D4488}"/>
                </c:ext>
              </c:extLst>
            </c:dLbl>
            <c:spPr>
              <a:noFill/>
              <a:ln>
                <a:noFill/>
              </a:ln>
              <a:effectLst/>
            </c:spPr>
            <c:txPr>
              <a:bodyPr wrap="square" lIns="38100" tIns="19050" rIns="38100" bIns="19050" anchor="ctr">
                <a:spAutoFit/>
              </a:bodyPr>
              <a:lstStyle/>
              <a:p>
                <a:pPr>
                  <a:defRPr sz="900"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Dati!$N$22:$N$59</c:f>
              <c:numCache>
                <c:formatCode>General</c:formatCode>
                <c:ptCount val="38"/>
                <c:pt idx="0" formatCode="0">
                  <c:v>3.4647924981930087</c:v>
                </c:pt>
                <c:pt idx="2" formatCode="0">
                  <c:v>4.9217159506781973</c:v>
                </c:pt>
                <c:pt idx="3" formatCode="0">
                  <c:v>2.1057231040089626</c:v>
                </c:pt>
                <c:pt idx="5" formatCode="0">
                  <c:v>6.7667145961382511</c:v>
                </c:pt>
                <c:pt idx="6" formatCode="0">
                  <c:v>2.7865069701763434</c:v>
                </c:pt>
                <c:pt idx="7" formatCode="0">
                  <c:v>2.2748265385348145</c:v>
                </c:pt>
                <c:pt idx="8" formatCode="0">
                  <c:v>3.9954266863932122</c:v>
                </c:pt>
                <c:pt idx="9" formatCode="0">
                  <c:v>4.2633162867193883</c:v>
                </c:pt>
                <c:pt idx="10" formatCode="0">
                  <c:v>2.3220877903511954</c:v>
                </c:pt>
                <c:pt idx="12" formatCode="0">
                  <c:v>2.0598007163776462</c:v>
                </c:pt>
                <c:pt idx="13" formatCode="0">
                  <c:v>5.8151034358988358</c:v>
                </c:pt>
                <c:pt idx="15" formatCode="0">
                  <c:v>6.7850265523401445</c:v>
                </c:pt>
                <c:pt idx="16" formatCode="0">
                  <c:v>3.1224858751243514</c:v>
                </c:pt>
                <c:pt idx="17" formatCode="0">
                  <c:v>3.3872837764250372</c:v>
                </c:pt>
                <c:pt idx="19" formatCode="0">
                  <c:v>5.0761264102475394</c:v>
                </c:pt>
                <c:pt idx="20" formatCode="0">
                  <c:v>2.7201692353325053</c:v>
                </c:pt>
                <c:pt idx="21" formatCode="0">
                  <c:v>3.6108368056388698</c:v>
                </c:pt>
                <c:pt idx="22" formatCode="0">
                  <c:v>5.1262303045645918</c:v>
                </c:pt>
                <c:pt idx="23" formatCode="0">
                  <c:v>2.8725198452631644</c:v>
                </c:pt>
                <c:pt idx="25" formatCode="0">
                  <c:v>5.5016858581986225</c:v>
                </c:pt>
                <c:pt idx="26" formatCode="0">
                  <c:v>2.1885450945437288</c:v>
                </c:pt>
                <c:pt idx="27" formatCode="0">
                  <c:v>1.6216744978124373</c:v>
                </c:pt>
                <c:pt idx="28" formatCode="0">
                  <c:v>2.5614981625883804</c:v>
                </c:pt>
                <c:pt idx="29" formatCode="0">
                  <c:v>3.6230009473796518</c:v>
                </c:pt>
                <c:pt idx="31" formatCode="0">
                  <c:v>5.5016858581986225</c:v>
                </c:pt>
                <c:pt idx="32" formatCode="0">
                  <c:v>2.1884882780882275</c:v>
                </c:pt>
                <c:pt idx="33" formatCode="0">
                  <c:v>2.7962847450286592</c:v>
                </c:pt>
                <c:pt idx="35" formatCode="0">
                  <c:v>7.8963605697058439</c:v>
                </c:pt>
                <c:pt idx="36" formatCode="0">
                  <c:v>2.8591468660628974</c:v>
                </c:pt>
                <c:pt idx="37" formatCode="0.0">
                  <c:v>0.38120006240501503</c:v>
                </c:pt>
              </c:numCache>
            </c:numRef>
          </c:val>
          <c:extLst>
            <c:ext xmlns:c16="http://schemas.microsoft.com/office/drawing/2014/chart" uri="{C3380CC4-5D6E-409C-BE32-E72D297353CC}">
              <c16:uniqueId val="{00000024-6A2C-42E9-B7C1-00BD9F5D4488}"/>
            </c:ext>
          </c:extLst>
        </c:ser>
        <c:ser>
          <c:idx val="12"/>
          <c:order val="12"/>
          <c:tx>
            <c:strRef>
              <c:f>Dati!$O$21</c:f>
              <c:strCache>
                <c:ptCount val="1"/>
                <c:pt idx="0">
                  <c:v>.</c:v>
                </c:pt>
              </c:strCache>
            </c:strRef>
          </c:tx>
          <c:spPr>
            <a:noFill/>
          </c:spPr>
          <c:invertIfNegative val="0"/>
          <c:dLbls>
            <c:delete val="1"/>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Dati!$O$22:$O$59</c:f>
              <c:numCache>
                <c:formatCode>General</c:formatCode>
                <c:ptCount val="38"/>
                <c:pt idx="0" formatCode="0">
                  <c:v>11.431568071512835</c:v>
                </c:pt>
                <c:pt idx="2" formatCode="0">
                  <c:v>9.9746446190276465</c:v>
                </c:pt>
                <c:pt idx="3" formatCode="0">
                  <c:v>12.790637465696882</c:v>
                </c:pt>
                <c:pt idx="5" formatCode="0">
                  <c:v>8.1296459735675928</c:v>
                </c:pt>
                <c:pt idx="6" formatCode="0">
                  <c:v>12.109853599529501</c:v>
                </c:pt>
                <c:pt idx="7" formatCode="0">
                  <c:v>12.621534031171029</c:v>
                </c:pt>
                <c:pt idx="8" formatCode="0">
                  <c:v>10.900933883312632</c:v>
                </c:pt>
                <c:pt idx="9" formatCode="0">
                  <c:v>10.633044282986456</c:v>
                </c:pt>
                <c:pt idx="10" formatCode="0">
                  <c:v>12.574272779354649</c:v>
                </c:pt>
                <c:pt idx="12" formatCode="0">
                  <c:v>12.836559853328197</c:v>
                </c:pt>
                <c:pt idx="13" formatCode="0">
                  <c:v>9.0812571338070072</c:v>
                </c:pt>
                <c:pt idx="15" formatCode="0">
                  <c:v>8.1113340173656994</c:v>
                </c:pt>
                <c:pt idx="16" formatCode="0">
                  <c:v>11.773874694581492</c:v>
                </c:pt>
                <c:pt idx="17" formatCode="0">
                  <c:v>11.509076793280807</c:v>
                </c:pt>
                <c:pt idx="19" formatCode="0">
                  <c:v>9.8202341594583054</c:v>
                </c:pt>
                <c:pt idx="20" formatCode="0">
                  <c:v>12.176191334373339</c:v>
                </c:pt>
                <c:pt idx="21" formatCode="0">
                  <c:v>11.285523764066975</c:v>
                </c:pt>
                <c:pt idx="22" formatCode="0">
                  <c:v>9.7701302651412512</c:v>
                </c:pt>
                <c:pt idx="23" formatCode="0">
                  <c:v>12.02384072444268</c:v>
                </c:pt>
                <c:pt idx="25" formatCode="0">
                  <c:v>9.3946747115072213</c:v>
                </c:pt>
                <c:pt idx="26" formatCode="0">
                  <c:v>12.707815475162114</c:v>
                </c:pt>
                <c:pt idx="27" formatCode="0">
                  <c:v>13.274686071893406</c:v>
                </c:pt>
                <c:pt idx="28" formatCode="0">
                  <c:v>12.334862407117463</c:v>
                </c:pt>
                <c:pt idx="29" formatCode="0">
                  <c:v>11.273359622326192</c:v>
                </c:pt>
                <c:pt idx="31" formatCode="0">
                  <c:v>9.3946747115072213</c:v>
                </c:pt>
                <c:pt idx="32" formatCode="0">
                  <c:v>12.707872291617615</c:v>
                </c:pt>
                <c:pt idx="33" formatCode="0">
                  <c:v>12.100075824677184</c:v>
                </c:pt>
                <c:pt idx="35" formatCode="0">
                  <c:v>7</c:v>
                </c:pt>
                <c:pt idx="36" formatCode="0">
                  <c:v>12.037213703642946</c:v>
                </c:pt>
                <c:pt idx="37" formatCode="0">
                  <c:v>14.515160507300829</c:v>
                </c:pt>
              </c:numCache>
            </c:numRef>
          </c:val>
          <c:extLst>
            <c:ext xmlns:c16="http://schemas.microsoft.com/office/drawing/2014/chart" uri="{C3380CC4-5D6E-409C-BE32-E72D297353CC}">
              <c16:uniqueId val="{00000025-6A2C-42E9-B7C1-00BD9F5D4488}"/>
            </c:ext>
          </c:extLst>
        </c:ser>
        <c:ser>
          <c:idx val="13"/>
          <c:order val="13"/>
          <c:tx>
            <c:strRef>
              <c:f>Dati!$P$21</c:f>
              <c:strCache>
                <c:ptCount val="1"/>
                <c:pt idx="0">
                  <c:v>Nav pirkuši, un arī starp draugiem un paziņām nezina tādus, kas to būtu darījuši </c:v>
                </c:pt>
              </c:strCache>
            </c:strRef>
          </c:tx>
          <c:spPr>
            <a:solidFill>
              <a:srgbClr val="1F497D"/>
            </a:solidFill>
          </c:spPr>
          <c:invertIfNegative val="0"/>
          <c:dLbls>
            <c:spPr>
              <a:noFill/>
              <a:ln>
                <a:noFill/>
              </a:ln>
              <a:effectLst/>
            </c:spPr>
            <c:txPr>
              <a:bodyPr wrap="square" lIns="38100" tIns="19050" rIns="38100" bIns="19050" anchor="ctr">
                <a:spAutoFit/>
              </a:bodyPr>
              <a:lstStyle/>
              <a:p>
                <a:pPr>
                  <a:defRPr sz="9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Dati!$B$22:$B$59</c:f>
              <c:strCache>
                <c:ptCount val="38"/>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5">
                  <c:v>Lieto, n=334</c:v>
                </c:pt>
                <c:pt idx="36">
                  <c:v>Agrāk lietoja, n=193</c:v>
                </c:pt>
                <c:pt idx="37">
                  <c:v>Nekad nav lietojis/-usi, n=477</c:v>
                </c:pt>
              </c:strCache>
            </c:strRef>
          </c:cat>
          <c:val>
            <c:numRef>
              <c:f>Dati!$P$22:$P$59</c:f>
              <c:numCache>
                <c:formatCode>General</c:formatCode>
                <c:ptCount val="38"/>
                <c:pt idx="0" formatCode="0">
                  <c:v>73.991688986723403</c:v>
                </c:pt>
                <c:pt idx="2" formatCode="0">
                  <c:v>66.233077681688243</c:v>
                </c:pt>
                <c:pt idx="3" formatCode="0">
                  <c:v>81.229194257201229</c:v>
                </c:pt>
                <c:pt idx="5" formatCode="0">
                  <c:v>66.257652668052089</c:v>
                </c:pt>
                <c:pt idx="6" formatCode="0">
                  <c:v>73.216497221283191</c:v>
                </c:pt>
                <c:pt idx="7" formatCode="0">
                  <c:v>70.360285859504884</c:v>
                </c:pt>
                <c:pt idx="8" formatCode="0">
                  <c:v>74.85579626400397</c:v>
                </c:pt>
                <c:pt idx="9" formatCode="0">
                  <c:v>74.40449070209408</c:v>
                </c:pt>
                <c:pt idx="10" formatCode="0">
                  <c:v>82.165452792373813</c:v>
                </c:pt>
                <c:pt idx="12" formatCode="0">
                  <c:v>77.143255505285495</c:v>
                </c:pt>
                <c:pt idx="13" formatCode="0">
                  <c:v>68.619319866959344</c:v>
                </c:pt>
                <c:pt idx="15" formatCode="0">
                  <c:v>68.329004208386948</c:v>
                </c:pt>
                <c:pt idx="16" formatCode="0">
                  <c:v>70.621018846028761</c:v>
                </c:pt>
                <c:pt idx="17" formatCode="0">
                  <c:v>83.651738191231161</c:v>
                </c:pt>
                <c:pt idx="19" formatCode="0">
                  <c:v>71.326650471310202</c:v>
                </c:pt>
                <c:pt idx="20" formatCode="0">
                  <c:v>72.658862152900696</c:v>
                </c:pt>
                <c:pt idx="21" formatCode="0">
                  <c:v>82.268669602714127</c:v>
                </c:pt>
                <c:pt idx="22" formatCode="0">
                  <c:v>68.932391364359404</c:v>
                </c:pt>
                <c:pt idx="23" formatCode="0">
                  <c:v>75.851944921542241</c:v>
                </c:pt>
                <c:pt idx="25" formatCode="0">
                  <c:v>73.314322784630306</c:v>
                </c:pt>
                <c:pt idx="26" formatCode="0">
                  <c:v>76.290764877833126</c:v>
                </c:pt>
                <c:pt idx="27" formatCode="0">
                  <c:v>87.309327230164442</c:v>
                </c:pt>
                <c:pt idx="28" formatCode="0">
                  <c:v>67.039470890741654</c:v>
                </c:pt>
                <c:pt idx="29" formatCode="0">
                  <c:v>66.251920556656458</c:v>
                </c:pt>
                <c:pt idx="31" formatCode="0">
                  <c:v>73.314322784630306</c:v>
                </c:pt>
                <c:pt idx="32" formatCode="0">
                  <c:v>71.129657668568868</c:v>
                </c:pt>
                <c:pt idx="33" formatCode="0">
                  <c:v>78.494789016723956</c:v>
                </c:pt>
                <c:pt idx="35" formatCode="0">
                  <c:v>53.09595815835381</c:v>
                </c:pt>
                <c:pt idx="36" formatCode="0">
                  <c:v>78.030295991778601</c:v>
                </c:pt>
                <c:pt idx="37" formatCode="0">
                  <c:v>87.667913727079934</c:v>
                </c:pt>
              </c:numCache>
            </c:numRef>
          </c:val>
          <c:extLst>
            <c:ext xmlns:c16="http://schemas.microsoft.com/office/drawing/2014/chart" uri="{C3380CC4-5D6E-409C-BE32-E72D297353CC}">
              <c16:uniqueId val="{00000026-6A2C-42E9-B7C1-00BD9F5D4488}"/>
            </c:ext>
          </c:extLst>
        </c:ser>
        <c:dLbls>
          <c:dLblPos val="ctr"/>
          <c:showLegendKey val="0"/>
          <c:showVal val="1"/>
          <c:showCatName val="0"/>
          <c:showSerName val="0"/>
          <c:showPercent val="0"/>
          <c:showBubbleSize val="0"/>
        </c:dLbls>
        <c:gapWidth val="15"/>
        <c:overlap val="100"/>
        <c:axId val="679426392"/>
        <c:axId val="679429136"/>
      </c:barChart>
      <c:catAx>
        <c:axId val="679426392"/>
        <c:scaling>
          <c:orientation val="maxMin"/>
        </c:scaling>
        <c:delete val="0"/>
        <c:axPos val="l"/>
        <c:numFmt formatCode="@" sourceLinked="0"/>
        <c:majorTickMark val="none"/>
        <c:minorTickMark val="none"/>
        <c:tickLblPos val="nextTo"/>
        <c:spPr>
          <a:ln w="3175">
            <a:solidFill>
              <a:srgbClr val="000000"/>
            </a:solidFill>
            <a:prstDash val="solid"/>
          </a:ln>
        </c:spPr>
        <c:txPr>
          <a:bodyPr rot="0" vert="horz"/>
          <a:lstStyle/>
          <a:p>
            <a:pPr>
              <a:defRPr sz="900"/>
            </a:pPr>
            <a:endParaRPr lang="lv-LV"/>
          </a:p>
        </c:txPr>
        <c:crossAx val="679429136"/>
        <c:crosses val="autoZero"/>
        <c:auto val="1"/>
        <c:lblAlgn val="ctr"/>
        <c:lblOffset val="100"/>
        <c:tickLblSkip val="1"/>
        <c:tickMarkSkip val="1"/>
        <c:noMultiLvlLbl val="0"/>
      </c:catAx>
      <c:valAx>
        <c:axId val="679429136"/>
        <c:scaling>
          <c:orientation val="minMax"/>
          <c:max val="230"/>
          <c:min val="2"/>
        </c:scaling>
        <c:delete val="1"/>
        <c:axPos val="t"/>
        <c:numFmt formatCode="0" sourceLinked="1"/>
        <c:majorTickMark val="out"/>
        <c:minorTickMark val="none"/>
        <c:tickLblPos val="nextTo"/>
        <c:crossAx val="679426392"/>
        <c:crosses val="autoZero"/>
        <c:crossBetween val="between"/>
        <c:majorUnit val="20"/>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684615725071898"/>
          <c:y val="1.3371514989996863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49590889952523604"/>
          <c:y val="3.2211910110659797E-2"/>
          <c:w val="0.49283801679586564"/>
          <c:h val="0.95870748144954498"/>
        </c:manualLayout>
      </c:layout>
      <c:barChart>
        <c:barDir val="bar"/>
        <c:grouping val="clustered"/>
        <c:varyColors val="0"/>
        <c:ser>
          <c:idx val="0"/>
          <c:order val="0"/>
          <c:tx>
            <c:strRef>
              <c:f>Dati!$C$64</c:f>
              <c:strCache>
                <c:ptCount val="1"/>
                <c:pt idx="0">
                  <c:v>06.2023., n=140</c:v>
                </c:pt>
              </c:strCache>
            </c:strRef>
          </c:tx>
          <c:spPr>
            <a:solidFill>
              <a:srgbClr val="66180B"/>
            </a:solidFill>
            <a:ln w="25400">
              <a:noFill/>
            </a:ln>
          </c:spPr>
          <c:invertIfNegative val="0"/>
          <c:dPt>
            <c:idx val="0"/>
            <c:invertIfNegative val="0"/>
            <c:bubble3D val="0"/>
            <c:extLst>
              <c:ext xmlns:c16="http://schemas.microsoft.com/office/drawing/2014/chart" uri="{C3380CC4-5D6E-409C-BE32-E72D297353CC}">
                <c16:uniqueId val="{00000000-58D8-40C7-A148-6107983265C7}"/>
              </c:ext>
            </c:extLst>
          </c:dPt>
          <c:dPt>
            <c:idx val="3"/>
            <c:invertIfNegative val="0"/>
            <c:bubble3D val="0"/>
            <c:spPr>
              <a:solidFill>
                <a:srgbClr val="66180B"/>
              </a:solidFill>
              <a:ln w="3175">
                <a:noFill/>
                <a:prstDash val="solid"/>
              </a:ln>
            </c:spPr>
            <c:extLst>
              <c:ext xmlns:c16="http://schemas.microsoft.com/office/drawing/2014/chart" uri="{C3380CC4-5D6E-409C-BE32-E72D297353CC}">
                <c16:uniqueId val="{00000002-58D8-40C7-A148-6107983265C7}"/>
              </c:ext>
            </c:extLst>
          </c:dPt>
          <c:dPt>
            <c:idx val="4"/>
            <c:invertIfNegative val="0"/>
            <c:bubble3D val="0"/>
            <c:extLst>
              <c:ext xmlns:c16="http://schemas.microsoft.com/office/drawing/2014/chart" uri="{C3380CC4-5D6E-409C-BE32-E72D297353CC}">
                <c16:uniqueId val="{00000003-58D8-40C7-A148-6107983265C7}"/>
              </c:ext>
            </c:extLst>
          </c:dPt>
          <c:dPt>
            <c:idx val="5"/>
            <c:invertIfNegative val="0"/>
            <c:bubble3D val="0"/>
            <c:extLst>
              <c:ext xmlns:c16="http://schemas.microsoft.com/office/drawing/2014/chart" uri="{C3380CC4-5D6E-409C-BE32-E72D297353CC}">
                <c16:uniqueId val="{00000004-58D8-40C7-A148-6107983265C7}"/>
              </c:ext>
            </c:extLst>
          </c:dPt>
          <c:dPt>
            <c:idx val="6"/>
            <c:invertIfNegative val="0"/>
            <c:bubble3D val="0"/>
            <c:spPr>
              <a:solidFill>
                <a:srgbClr val="66180B"/>
              </a:solidFill>
              <a:ln w="3175">
                <a:noFill/>
                <a:prstDash val="solid"/>
              </a:ln>
            </c:spPr>
            <c:extLst>
              <c:ext xmlns:c16="http://schemas.microsoft.com/office/drawing/2014/chart" uri="{C3380CC4-5D6E-409C-BE32-E72D297353CC}">
                <c16:uniqueId val="{00000006-58D8-40C7-A148-6107983265C7}"/>
              </c:ext>
            </c:extLst>
          </c:dPt>
          <c:dPt>
            <c:idx val="7"/>
            <c:invertIfNegative val="0"/>
            <c:bubble3D val="0"/>
            <c:extLst>
              <c:ext xmlns:c16="http://schemas.microsoft.com/office/drawing/2014/chart" uri="{C3380CC4-5D6E-409C-BE32-E72D297353CC}">
                <c16:uniqueId val="{00000008-58D8-40C7-A148-6107983265C7}"/>
              </c:ext>
            </c:extLst>
          </c:dPt>
          <c:dPt>
            <c:idx val="8"/>
            <c:invertIfNegative val="0"/>
            <c:bubble3D val="0"/>
            <c:spPr>
              <a:solidFill>
                <a:srgbClr val="66180B"/>
              </a:solidFill>
              <a:ln w="3175">
                <a:noFill/>
                <a:prstDash val="solid"/>
              </a:ln>
            </c:spPr>
            <c:extLst>
              <c:ext xmlns:c16="http://schemas.microsoft.com/office/drawing/2014/chart" uri="{C3380CC4-5D6E-409C-BE32-E72D297353CC}">
                <c16:uniqueId val="{0000000A-58D8-40C7-A148-6107983265C7}"/>
              </c:ext>
            </c:extLst>
          </c:dPt>
          <c:dPt>
            <c:idx val="9"/>
            <c:invertIfNegative val="0"/>
            <c:bubble3D val="0"/>
            <c:extLst>
              <c:ext xmlns:c16="http://schemas.microsoft.com/office/drawing/2014/chart" uri="{C3380CC4-5D6E-409C-BE32-E72D297353CC}">
                <c16:uniqueId val="{0000000B-58D8-40C7-A148-6107983265C7}"/>
              </c:ext>
            </c:extLst>
          </c:dPt>
          <c:dPt>
            <c:idx val="10"/>
            <c:invertIfNegative val="0"/>
            <c:bubble3D val="0"/>
            <c:spPr>
              <a:solidFill>
                <a:srgbClr val="66180B"/>
              </a:solidFill>
              <a:ln w="6350">
                <a:solidFill>
                  <a:schemeClr val="accent1"/>
                </a:solidFill>
              </a:ln>
            </c:spPr>
            <c:extLst>
              <c:ext xmlns:c16="http://schemas.microsoft.com/office/drawing/2014/chart" uri="{C3380CC4-5D6E-409C-BE32-E72D297353CC}">
                <c16:uniqueId val="{0000000D-58D8-40C7-A148-6107983265C7}"/>
              </c:ext>
            </c:extLst>
          </c:dPt>
          <c:dPt>
            <c:idx val="11"/>
            <c:invertIfNegative val="0"/>
            <c:bubble3D val="0"/>
            <c:extLst>
              <c:ext xmlns:c16="http://schemas.microsoft.com/office/drawing/2014/chart" uri="{C3380CC4-5D6E-409C-BE32-E72D297353CC}">
                <c16:uniqueId val="{0000000E-58D8-40C7-A148-6107983265C7}"/>
              </c:ext>
            </c:extLst>
          </c:dPt>
          <c:dPt>
            <c:idx val="12"/>
            <c:invertIfNegative val="0"/>
            <c:bubble3D val="0"/>
            <c:spPr>
              <a:solidFill>
                <a:srgbClr val="66180B"/>
              </a:solidFill>
              <a:ln w="6350">
                <a:solidFill>
                  <a:schemeClr val="accent1"/>
                </a:solidFill>
              </a:ln>
            </c:spPr>
            <c:extLst>
              <c:ext xmlns:c16="http://schemas.microsoft.com/office/drawing/2014/chart" uri="{C3380CC4-5D6E-409C-BE32-E72D297353CC}">
                <c16:uniqueId val="{00000010-58D8-40C7-A148-6107983265C7}"/>
              </c:ext>
            </c:extLst>
          </c:dPt>
          <c:dPt>
            <c:idx val="13"/>
            <c:invertIfNegative val="0"/>
            <c:bubble3D val="0"/>
            <c:extLst>
              <c:ext xmlns:c16="http://schemas.microsoft.com/office/drawing/2014/chart" uri="{C3380CC4-5D6E-409C-BE32-E72D297353CC}">
                <c16:uniqueId val="{00000011-58D8-40C7-A148-6107983265C7}"/>
              </c:ext>
            </c:extLst>
          </c:dPt>
          <c:dPt>
            <c:idx val="15"/>
            <c:invertIfNegative val="0"/>
            <c:bubble3D val="0"/>
            <c:spPr>
              <a:solidFill>
                <a:srgbClr val="66180B"/>
              </a:solidFill>
              <a:ln w="6350">
                <a:solidFill>
                  <a:schemeClr val="accent1"/>
                </a:solidFill>
              </a:ln>
            </c:spPr>
            <c:extLst>
              <c:ext xmlns:c16="http://schemas.microsoft.com/office/drawing/2014/chart" uri="{C3380CC4-5D6E-409C-BE32-E72D297353CC}">
                <c16:uniqueId val="{00000013-58D8-40C7-A148-6107983265C7}"/>
              </c:ext>
            </c:extLst>
          </c:dPt>
          <c:dPt>
            <c:idx val="16"/>
            <c:invertIfNegative val="0"/>
            <c:bubble3D val="0"/>
            <c:extLst>
              <c:ext xmlns:c16="http://schemas.microsoft.com/office/drawing/2014/chart" uri="{C3380CC4-5D6E-409C-BE32-E72D297353CC}">
                <c16:uniqueId val="{00000014-58D8-40C7-A148-6107983265C7}"/>
              </c:ext>
            </c:extLst>
          </c:dPt>
          <c:dLbls>
            <c:dLbl>
              <c:idx val="1"/>
              <c:spPr>
                <a:noFill/>
                <a:ln w="25400">
                  <a:noFill/>
                </a:ln>
              </c:spPr>
              <c:txPr>
                <a:bodyPr/>
                <a:lstStyle/>
                <a:p>
                  <a:pPr>
                    <a:defRPr sz="1100" b="1"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58D8-40C7-A148-6107983265C7}"/>
                </c:ext>
              </c:extLst>
            </c:dLbl>
            <c:dLbl>
              <c:idx val="9"/>
              <c:spPr>
                <a:noFill/>
                <a:ln w="25400">
                  <a:noFill/>
                </a:ln>
              </c:spPr>
              <c:txPr>
                <a:bodyPr/>
                <a:lstStyle/>
                <a:p>
                  <a:pPr>
                    <a:defRPr sz="1100" b="1"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8D8-40C7-A148-6107983265C7}"/>
                </c:ext>
              </c:extLst>
            </c:dLbl>
            <c:spPr>
              <a:noFill/>
              <a:ln w="25400">
                <a:noFill/>
              </a:ln>
            </c:spPr>
            <c:txPr>
              <a:bodyPr wrap="square" lIns="38100" tIns="19050" rIns="38100" bIns="19050" anchor="ctr">
                <a:spAutoFit/>
              </a:bodyPr>
              <a:lstStyle/>
              <a:p>
                <a:pPr>
                  <a:defRPr sz="1100" b="1"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Dati!$B$65:$B$73</c:f>
              <c:strCache>
                <c:ptCount val="9"/>
                <c:pt idx="0">
                  <c:v>Kontrabandas preces ir ievērojami lētākas un izdevīgākas nekā legālās preces</c:v>
                </c:pt>
                <c:pt idx="1">
                  <c:v>Kontrabandas preces ir tikpat kvalitatīvas kā legālās preces</c:v>
                </c:pt>
                <c:pt idx="2">
                  <c:v>Jo tās tirgo pazīstami cilvēki — lai viņus atbalstītu</c:v>
                </c:pt>
                <c:pt idx="3">
                  <c:v>Kontrabandas preces ir vieglāk un ērtāk pieejamas par legālajām precēm</c:v>
                </c:pt>
                <c:pt idx="4">
                  <c:v>Pērk kontrabandas preces par spīti valstij, lai valsts nodokļos nesaņemtu naudu</c:v>
                </c:pt>
                <c:pt idx="5">
                  <c:v>Kontrabandas ceļā iegādājas preces, kuras legāli Latvijā nav pieejamas*</c:v>
                </c:pt>
                <c:pt idx="6">
                  <c:v>Lai palīdzētu sava novada/pilsētas/pagasta ekonomikai**</c:v>
                </c:pt>
                <c:pt idx="7">
                  <c:v>Citi iemesli</c:v>
                </c:pt>
                <c:pt idx="8">
                  <c:v>Grūti pateikt</c:v>
                </c:pt>
              </c:strCache>
            </c:strRef>
          </c:cat>
          <c:val>
            <c:numRef>
              <c:f>Dati!$C$65:$C$73</c:f>
              <c:numCache>
                <c:formatCode>0</c:formatCode>
                <c:ptCount val="9"/>
                <c:pt idx="0">
                  <c:v>95.835294120711154</c:v>
                </c:pt>
                <c:pt idx="1">
                  <c:v>21.073587790818973</c:v>
                </c:pt>
                <c:pt idx="2">
                  <c:v>6.9079829841559821</c:v>
                </c:pt>
                <c:pt idx="3">
                  <c:v>5.3811674236123501</c:v>
                </c:pt>
                <c:pt idx="4">
                  <c:v>4.2340651796029301</c:v>
                </c:pt>
                <c:pt idx="5">
                  <c:v>3.709927628737141</c:v>
                </c:pt>
                <c:pt idx="7">
                  <c:v>1.980076767207136</c:v>
                </c:pt>
                <c:pt idx="8">
                  <c:v>0</c:v>
                </c:pt>
              </c:numCache>
            </c:numRef>
          </c:val>
          <c:extLst>
            <c:ext xmlns:c16="http://schemas.microsoft.com/office/drawing/2014/chart" uri="{C3380CC4-5D6E-409C-BE32-E72D297353CC}">
              <c16:uniqueId val="{00000016-58D8-40C7-A148-6107983265C7}"/>
            </c:ext>
          </c:extLst>
        </c:ser>
        <c:ser>
          <c:idx val="1"/>
          <c:order val="1"/>
          <c:tx>
            <c:strRef>
              <c:f>Dati!$D$64</c:f>
              <c:strCache>
                <c:ptCount val="1"/>
                <c:pt idx="0">
                  <c:v>05.2022., n=98</c:v>
                </c:pt>
              </c:strCache>
            </c:strRef>
          </c:tx>
          <c:spPr>
            <a:solidFill>
              <a:srgbClr val="CF3117"/>
            </a:solidFill>
          </c:spPr>
          <c:invertIfNegative val="0"/>
          <c:dPt>
            <c:idx val="6"/>
            <c:invertIfNegative val="0"/>
            <c:bubble3D val="0"/>
            <c:extLst>
              <c:ext xmlns:c16="http://schemas.microsoft.com/office/drawing/2014/chart" uri="{C3380CC4-5D6E-409C-BE32-E72D297353CC}">
                <c16:uniqueId val="{00000017-6675-4856-99B0-1D2F6FE33833}"/>
              </c:ext>
            </c:extLst>
          </c:dPt>
          <c:dPt>
            <c:idx val="7"/>
            <c:invertIfNegative val="0"/>
            <c:bubble3D val="0"/>
            <c:extLst>
              <c:ext xmlns:c16="http://schemas.microsoft.com/office/drawing/2014/chart" uri="{C3380CC4-5D6E-409C-BE32-E72D297353CC}">
                <c16:uniqueId val="{00000018-6675-4856-99B0-1D2F6FE33833}"/>
              </c:ext>
            </c:extLst>
          </c:dPt>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Dati!$B$65:$B$73</c:f>
              <c:strCache>
                <c:ptCount val="9"/>
                <c:pt idx="0">
                  <c:v>Kontrabandas preces ir ievērojami lētākas un izdevīgākas nekā legālās preces</c:v>
                </c:pt>
                <c:pt idx="1">
                  <c:v>Kontrabandas preces ir tikpat kvalitatīvas kā legālās preces</c:v>
                </c:pt>
                <c:pt idx="2">
                  <c:v>Jo tās tirgo pazīstami cilvēki — lai viņus atbalstītu</c:v>
                </c:pt>
                <c:pt idx="3">
                  <c:v>Kontrabandas preces ir vieglāk un ērtāk pieejamas par legālajām precēm</c:v>
                </c:pt>
                <c:pt idx="4">
                  <c:v>Pērk kontrabandas preces par spīti valstij, lai valsts nodokļos nesaņemtu naudu</c:v>
                </c:pt>
                <c:pt idx="5">
                  <c:v>Kontrabandas ceļā iegādājas preces, kuras legāli Latvijā nav pieejamas*</c:v>
                </c:pt>
                <c:pt idx="6">
                  <c:v>Lai palīdzētu sava novada/pilsētas/pagasta ekonomikai**</c:v>
                </c:pt>
                <c:pt idx="7">
                  <c:v>Citi iemesli</c:v>
                </c:pt>
                <c:pt idx="8">
                  <c:v>Grūti pateikt</c:v>
                </c:pt>
              </c:strCache>
            </c:strRef>
          </c:cat>
          <c:val>
            <c:numRef>
              <c:f>Dati!$D$65:$D$73</c:f>
              <c:numCache>
                <c:formatCode>###0</c:formatCode>
                <c:ptCount val="9"/>
                <c:pt idx="0">
                  <c:v>89.985483566727197</c:v>
                </c:pt>
                <c:pt idx="1">
                  <c:v>12.516262957700841</c:v>
                </c:pt>
                <c:pt idx="2">
                  <c:v>9.3183445707620525</c:v>
                </c:pt>
                <c:pt idx="3">
                  <c:v>9.9184357320700887</c:v>
                </c:pt>
                <c:pt idx="4">
                  <c:v>5.2823559435452738</c:v>
                </c:pt>
                <c:pt idx="6">
                  <c:v>0</c:v>
                </c:pt>
                <c:pt idx="7">
                  <c:v>3.8255929992108282</c:v>
                </c:pt>
                <c:pt idx="8">
                  <c:v>0.90430090863041246</c:v>
                </c:pt>
              </c:numCache>
            </c:numRef>
          </c:val>
          <c:extLst>
            <c:ext xmlns:c16="http://schemas.microsoft.com/office/drawing/2014/chart" uri="{C3380CC4-5D6E-409C-BE32-E72D297353CC}">
              <c16:uniqueId val="{00000017-025C-434D-AEF0-C591CFD9D5F7}"/>
            </c:ext>
          </c:extLst>
        </c:ser>
        <c:ser>
          <c:idx val="2"/>
          <c:order val="2"/>
          <c:tx>
            <c:strRef>
              <c:f>Dati!$E$64</c:f>
              <c:strCache>
                <c:ptCount val="1"/>
                <c:pt idx="0">
                  <c:v>07.2021., n=116</c:v>
                </c:pt>
              </c:strCache>
            </c:strRef>
          </c:tx>
          <c:spPr>
            <a:solidFill>
              <a:srgbClr val="EE7965"/>
            </a:solidFill>
          </c:spPr>
          <c:invertIfNegative val="0"/>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Dati!$B$65:$B$73</c:f>
              <c:strCache>
                <c:ptCount val="9"/>
                <c:pt idx="0">
                  <c:v>Kontrabandas preces ir ievērojami lētākas un izdevīgākas nekā legālās preces</c:v>
                </c:pt>
                <c:pt idx="1">
                  <c:v>Kontrabandas preces ir tikpat kvalitatīvas kā legālās preces</c:v>
                </c:pt>
                <c:pt idx="2">
                  <c:v>Jo tās tirgo pazīstami cilvēki — lai viņus atbalstītu</c:v>
                </c:pt>
                <c:pt idx="3">
                  <c:v>Kontrabandas preces ir vieglāk un ērtāk pieejamas par legālajām precēm</c:v>
                </c:pt>
                <c:pt idx="4">
                  <c:v>Pērk kontrabandas preces par spīti valstij, lai valsts nodokļos nesaņemtu naudu</c:v>
                </c:pt>
                <c:pt idx="5">
                  <c:v>Kontrabandas ceļā iegādājas preces, kuras legāli Latvijā nav pieejamas*</c:v>
                </c:pt>
                <c:pt idx="6">
                  <c:v>Lai palīdzētu sava novada/pilsētas/pagasta ekonomikai**</c:v>
                </c:pt>
                <c:pt idx="7">
                  <c:v>Citi iemesli</c:v>
                </c:pt>
                <c:pt idx="8">
                  <c:v>Grūti pateikt</c:v>
                </c:pt>
              </c:strCache>
            </c:strRef>
          </c:cat>
          <c:val>
            <c:numRef>
              <c:f>Dati!$E$65:$E$73</c:f>
              <c:numCache>
                <c:formatCode>0</c:formatCode>
                <c:ptCount val="9"/>
                <c:pt idx="0">
                  <c:v>96.412699262881091</c:v>
                </c:pt>
                <c:pt idx="1">
                  <c:v>20.207356856215235</c:v>
                </c:pt>
                <c:pt idx="2">
                  <c:v>5.1889522358881877</c:v>
                </c:pt>
                <c:pt idx="3">
                  <c:v>6.9132469433160901</c:v>
                </c:pt>
                <c:pt idx="4">
                  <c:v>9.4943358275105485</c:v>
                </c:pt>
                <c:pt idx="6">
                  <c:v>0.82574728751188087</c:v>
                </c:pt>
                <c:pt idx="7">
                  <c:v>3.4403801480523519</c:v>
                </c:pt>
                <c:pt idx="8">
                  <c:v>1.8499329193934013</c:v>
                </c:pt>
              </c:numCache>
            </c:numRef>
          </c:val>
          <c:extLst>
            <c:ext xmlns:c16="http://schemas.microsoft.com/office/drawing/2014/chart" uri="{C3380CC4-5D6E-409C-BE32-E72D297353CC}">
              <c16:uniqueId val="{0000001B-C6EB-4838-9F5B-005C266340F1}"/>
            </c:ext>
          </c:extLst>
        </c:ser>
        <c:ser>
          <c:idx val="3"/>
          <c:order val="3"/>
          <c:tx>
            <c:strRef>
              <c:f>Dati!$F$64</c:f>
              <c:strCache>
                <c:ptCount val="1"/>
                <c:pt idx="0">
                  <c:v>08.2020., n=148</c:v>
                </c:pt>
              </c:strCache>
            </c:strRef>
          </c:tx>
          <c:spPr>
            <a:solidFill>
              <a:srgbClr val="F4A698"/>
            </a:solidFill>
          </c:spPr>
          <c:invertIfNegative val="0"/>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Dati!$B$65:$B$73</c:f>
              <c:strCache>
                <c:ptCount val="9"/>
                <c:pt idx="0">
                  <c:v>Kontrabandas preces ir ievērojami lētākas un izdevīgākas nekā legālās preces</c:v>
                </c:pt>
                <c:pt idx="1">
                  <c:v>Kontrabandas preces ir tikpat kvalitatīvas kā legālās preces</c:v>
                </c:pt>
                <c:pt idx="2">
                  <c:v>Jo tās tirgo pazīstami cilvēki — lai viņus atbalstītu</c:v>
                </c:pt>
                <c:pt idx="3">
                  <c:v>Kontrabandas preces ir vieglāk un ērtāk pieejamas par legālajām precēm</c:v>
                </c:pt>
                <c:pt idx="4">
                  <c:v>Pērk kontrabandas preces par spīti valstij, lai valsts nodokļos nesaņemtu naudu</c:v>
                </c:pt>
                <c:pt idx="5">
                  <c:v>Kontrabandas ceļā iegādājas preces, kuras legāli Latvijā nav pieejamas*</c:v>
                </c:pt>
                <c:pt idx="6">
                  <c:v>Lai palīdzētu sava novada/pilsētas/pagasta ekonomikai**</c:v>
                </c:pt>
                <c:pt idx="7">
                  <c:v>Citi iemesli</c:v>
                </c:pt>
                <c:pt idx="8">
                  <c:v>Grūti pateikt</c:v>
                </c:pt>
              </c:strCache>
            </c:strRef>
          </c:cat>
          <c:val>
            <c:numRef>
              <c:f>Dati!$F$65:$F$73</c:f>
              <c:numCache>
                <c:formatCode>0</c:formatCode>
                <c:ptCount val="9"/>
                <c:pt idx="0">
                  <c:v>92.435102751540342</c:v>
                </c:pt>
                <c:pt idx="1">
                  <c:v>11.464734394671005</c:v>
                </c:pt>
                <c:pt idx="2">
                  <c:v>5.1682080343221903</c:v>
                </c:pt>
                <c:pt idx="3">
                  <c:v>8.4212502618746079</c:v>
                </c:pt>
                <c:pt idx="4">
                  <c:v>1.4722296204195009</c:v>
                </c:pt>
                <c:pt idx="6">
                  <c:v>0</c:v>
                </c:pt>
                <c:pt idx="7">
                  <c:v>2.4150653268257591</c:v>
                </c:pt>
                <c:pt idx="8">
                  <c:v>1.8890491431226986</c:v>
                </c:pt>
              </c:numCache>
            </c:numRef>
          </c:val>
          <c:extLst>
            <c:ext xmlns:c16="http://schemas.microsoft.com/office/drawing/2014/chart" uri="{C3380CC4-5D6E-409C-BE32-E72D297353CC}">
              <c16:uniqueId val="{00000017-618F-4799-9E64-12E54F3AE5BE}"/>
            </c:ext>
          </c:extLst>
        </c:ser>
        <c:ser>
          <c:idx val="4"/>
          <c:order val="4"/>
          <c:tx>
            <c:strRef>
              <c:f>Dati!$G$64</c:f>
              <c:strCache>
                <c:ptCount val="1"/>
                <c:pt idx="0">
                  <c:v>05.2019., n=150</c:v>
                </c:pt>
              </c:strCache>
            </c:strRef>
          </c:tx>
          <c:spPr>
            <a:solidFill>
              <a:srgbClr val="F9D2CC"/>
            </a:solidFill>
          </c:spPr>
          <c:invertIfNegative val="0"/>
          <c:dLbls>
            <c:spPr>
              <a:noFill/>
              <a:ln>
                <a:noFill/>
              </a:ln>
              <a:effectLst/>
            </c:spPr>
            <c:txPr>
              <a:bodyPr wrap="square" lIns="38100" tIns="19050" rIns="38100" bIns="19050" anchor="ctr">
                <a:spAutoFit/>
              </a:bodyPr>
              <a:lstStyle/>
              <a:p>
                <a:pPr>
                  <a:defRPr sz="10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Dati!$B$65:$B$73</c:f>
              <c:strCache>
                <c:ptCount val="9"/>
                <c:pt idx="0">
                  <c:v>Kontrabandas preces ir ievērojami lētākas un izdevīgākas nekā legālās preces</c:v>
                </c:pt>
                <c:pt idx="1">
                  <c:v>Kontrabandas preces ir tikpat kvalitatīvas kā legālās preces</c:v>
                </c:pt>
                <c:pt idx="2">
                  <c:v>Jo tās tirgo pazīstami cilvēki — lai viņus atbalstītu</c:v>
                </c:pt>
                <c:pt idx="3">
                  <c:v>Kontrabandas preces ir vieglāk un ērtāk pieejamas par legālajām precēm</c:v>
                </c:pt>
                <c:pt idx="4">
                  <c:v>Pērk kontrabandas preces par spīti valstij, lai valsts nodokļos nesaņemtu naudu</c:v>
                </c:pt>
                <c:pt idx="5">
                  <c:v>Kontrabandas ceļā iegādājas preces, kuras legāli Latvijā nav pieejamas*</c:v>
                </c:pt>
                <c:pt idx="6">
                  <c:v>Lai palīdzētu sava novada/pilsētas/pagasta ekonomikai**</c:v>
                </c:pt>
                <c:pt idx="7">
                  <c:v>Citi iemesli</c:v>
                </c:pt>
                <c:pt idx="8">
                  <c:v>Grūti pateikt</c:v>
                </c:pt>
              </c:strCache>
            </c:strRef>
          </c:cat>
          <c:val>
            <c:numRef>
              <c:f>Dati!$G$65:$G$73</c:f>
              <c:numCache>
                <c:formatCode>0</c:formatCode>
                <c:ptCount val="9"/>
                <c:pt idx="0">
                  <c:v>92.740831888005459</c:v>
                </c:pt>
                <c:pt idx="1">
                  <c:v>17.925988030191863</c:v>
                </c:pt>
                <c:pt idx="2">
                  <c:v>4.4650807944719997</c:v>
                </c:pt>
                <c:pt idx="3">
                  <c:v>8.8180349519643872</c:v>
                </c:pt>
                <c:pt idx="4">
                  <c:v>7.9004883726435002</c:v>
                </c:pt>
                <c:pt idx="6">
                  <c:v>0</c:v>
                </c:pt>
                <c:pt idx="7">
                  <c:v>2.5740830645707953</c:v>
                </c:pt>
                <c:pt idx="8">
                  <c:v>1.2920326824609654</c:v>
                </c:pt>
              </c:numCache>
            </c:numRef>
          </c:val>
          <c:extLst>
            <c:ext xmlns:c16="http://schemas.microsoft.com/office/drawing/2014/chart" uri="{C3380CC4-5D6E-409C-BE32-E72D297353CC}">
              <c16:uniqueId val="{00000016-D365-41B1-B0EF-E02D4E58381A}"/>
            </c:ext>
          </c:extLst>
        </c:ser>
        <c:dLbls>
          <c:showLegendKey val="0"/>
          <c:showVal val="0"/>
          <c:showCatName val="0"/>
          <c:showSerName val="0"/>
          <c:showPercent val="0"/>
          <c:showBubbleSize val="0"/>
        </c:dLbls>
        <c:gapWidth val="20"/>
        <c:axId val="679424040"/>
        <c:axId val="679425216"/>
      </c:barChart>
      <c:catAx>
        <c:axId val="67942404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679425216"/>
        <c:crosses val="autoZero"/>
        <c:auto val="1"/>
        <c:lblAlgn val="ctr"/>
        <c:lblOffset val="100"/>
        <c:tickLblSkip val="1"/>
        <c:tickMarkSkip val="1"/>
        <c:noMultiLvlLbl val="0"/>
      </c:catAx>
      <c:valAx>
        <c:axId val="679425216"/>
        <c:scaling>
          <c:orientation val="minMax"/>
          <c:max val="115"/>
          <c:min val="0"/>
        </c:scaling>
        <c:delete val="1"/>
        <c:axPos val="t"/>
        <c:numFmt formatCode="0" sourceLinked="1"/>
        <c:majorTickMark val="out"/>
        <c:minorTickMark val="none"/>
        <c:tickLblPos val="nextTo"/>
        <c:crossAx val="679424040"/>
        <c:crosses val="autoZero"/>
        <c:crossBetween val="between"/>
        <c:majorUnit val="20"/>
      </c:valAx>
      <c:spPr>
        <a:noFill/>
        <a:ln w="25400">
          <a:noFill/>
        </a:ln>
      </c:spPr>
    </c:plotArea>
    <c:legend>
      <c:legendPos val="r"/>
      <c:layout>
        <c:manualLayout>
          <c:xMode val="edge"/>
          <c:yMode val="edge"/>
          <c:x val="0.74708448475286626"/>
          <c:y val="0.74349173253406964"/>
          <c:w val="0.21233761364245055"/>
          <c:h val="0.21302407423791128"/>
        </c:manualLayout>
      </c:layout>
      <c:overlay val="0"/>
      <c:txPr>
        <a:bodyPr/>
        <a:lstStyle/>
        <a:p>
          <a:pPr>
            <a:defRPr sz="10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sz="900"/>
              <a:t>%</a:t>
            </a:r>
          </a:p>
        </c:rich>
      </c:tx>
      <c:layout>
        <c:manualLayout>
          <c:xMode val="edge"/>
          <c:yMode val="edge"/>
          <c:x val="0.97775176056338031"/>
          <c:y val="1.2070743989603639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1.1461942257217847E-2"/>
          <c:y val="5.7205368708756366E-2"/>
          <c:w val="0.96919772528433945"/>
          <c:h val="0.58011543130752063"/>
        </c:manualLayout>
      </c:layout>
      <c:barChart>
        <c:barDir val="col"/>
        <c:grouping val="clustered"/>
        <c:varyColors val="0"/>
        <c:ser>
          <c:idx val="0"/>
          <c:order val="0"/>
          <c:tx>
            <c:strRef>
              <c:f>Dati!$C$127</c:f>
              <c:strCache>
                <c:ptCount val="1"/>
                <c:pt idx="0">
                  <c:v>05.2019., n=1017</c:v>
                </c:pt>
              </c:strCache>
            </c:strRef>
          </c:tx>
          <c:spPr>
            <a:solidFill>
              <a:srgbClr val="CC3016">
                <a:lumMod val="20000"/>
                <a:lumOff val="80000"/>
              </a:srgbClr>
            </a:solidFill>
          </c:spPr>
          <c:invertIfNegative val="0"/>
          <c:dPt>
            <c:idx val="0"/>
            <c:invertIfNegative val="0"/>
            <c:bubble3D val="0"/>
            <c:extLst>
              <c:ext xmlns:c16="http://schemas.microsoft.com/office/drawing/2014/chart" uri="{C3380CC4-5D6E-409C-BE32-E72D297353CC}">
                <c16:uniqueId val="{00000000-656A-45B2-9397-9E63F34F39F0}"/>
              </c:ext>
            </c:extLst>
          </c:dPt>
          <c:dPt>
            <c:idx val="4"/>
            <c:invertIfNegative val="0"/>
            <c:bubble3D val="0"/>
            <c:extLst>
              <c:ext xmlns:c16="http://schemas.microsoft.com/office/drawing/2014/chart" uri="{C3380CC4-5D6E-409C-BE32-E72D297353CC}">
                <c16:uniqueId val="{00000001-656A-45B2-9397-9E63F34F39F0}"/>
              </c:ext>
            </c:extLst>
          </c:dPt>
          <c:dPt>
            <c:idx val="5"/>
            <c:invertIfNegative val="0"/>
            <c:bubble3D val="0"/>
            <c:extLst>
              <c:ext xmlns:c16="http://schemas.microsoft.com/office/drawing/2014/chart" uri="{C3380CC4-5D6E-409C-BE32-E72D297353CC}">
                <c16:uniqueId val="{00000002-656A-45B2-9397-9E63F34F39F0}"/>
              </c:ext>
            </c:extLst>
          </c:dPt>
          <c:dPt>
            <c:idx val="6"/>
            <c:invertIfNegative val="0"/>
            <c:bubble3D val="0"/>
            <c:extLst>
              <c:ext xmlns:c16="http://schemas.microsoft.com/office/drawing/2014/chart" uri="{C3380CC4-5D6E-409C-BE32-E72D297353CC}">
                <c16:uniqueId val="{00000003-656A-45B2-9397-9E63F34F39F0}"/>
              </c:ext>
            </c:extLst>
          </c:dPt>
          <c:dPt>
            <c:idx val="7"/>
            <c:invertIfNegative val="0"/>
            <c:bubble3D val="0"/>
            <c:extLst>
              <c:ext xmlns:c16="http://schemas.microsoft.com/office/drawing/2014/chart" uri="{C3380CC4-5D6E-409C-BE32-E72D297353CC}">
                <c16:uniqueId val="{00000004-656A-45B2-9397-9E63F34F39F0}"/>
              </c:ext>
            </c:extLst>
          </c:dPt>
          <c:dPt>
            <c:idx val="20"/>
            <c:invertIfNegative val="0"/>
            <c:bubble3D val="0"/>
            <c:extLst>
              <c:ext xmlns:c16="http://schemas.microsoft.com/office/drawing/2014/chart" uri="{C3380CC4-5D6E-409C-BE32-E72D297353CC}">
                <c16:uniqueId val="{00000005-656A-45B2-9397-9E63F34F39F0}"/>
              </c:ext>
            </c:extLst>
          </c:dPt>
          <c:dLbls>
            <c:spPr>
              <a:noFill/>
              <a:ln>
                <a:noFill/>
              </a:ln>
              <a:effectLst/>
            </c:spPr>
            <c:txPr>
              <a:bodyPr wrap="square" lIns="38100" tIns="19050" rIns="38100" bIns="19050" anchor="ctr">
                <a:spAutoFit/>
              </a:bodyPr>
              <a:lstStyle/>
              <a:p>
                <a:pPr>
                  <a:defRPr sz="1000" b="1" i="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Dati!$B$128:$B$135</c:f>
              <c:strCache>
                <c:ptCount val="8"/>
                <c:pt idx="0">
                  <c:v>Neko neietaupīja</c:v>
                </c:pt>
                <c:pt idx="1">
                  <c:v>Līdz € 10</c:v>
                </c:pt>
                <c:pt idx="2">
                  <c:v>No € 10 līdz € 19</c:v>
                </c:pt>
                <c:pt idx="3">
                  <c:v>No € 20 līdz € 29</c:v>
                </c:pt>
                <c:pt idx="4">
                  <c:v>No € 30 līdz € 50</c:v>
                </c:pt>
                <c:pt idx="5">
                  <c:v>Vairāk nekā € 50</c:v>
                </c:pt>
                <c:pt idx="6">
                  <c:v>Grūti pateikt</c:v>
                </c:pt>
                <c:pt idx="7">
                  <c:v>Pēdējā mēneša laikā kontrabandas preces nav pircis/-kusi</c:v>
                </c:pt>
              </c:strCache>
            </c:strRef>
          </c:cat>
          <c:val>
            <c:numRef>
              <c:f>Dati!$C$128:$C$135</c:f>
              <c:numCache>
                <c:formatCode>0</c:formatCode>
                <c:ptCount val="8"/>
                <c:pt idx="0">
                  <c:v>0.59778875069285975</c:v>
                </c:pt>
                <c:pt idx="1">
                  <c:v>1.4683123465213386</c:v>
                </c:pt>
                <c:pt idx="2">
                  <c:v>2.6489680776726496</c:v>
                </c:pt>
                <c:pt idx="3">
                  <c:v>2.7159700837631719</c:v>
                </c:pt>
                <c:pt idx="4">
                  <c:v>2.785112345061675</c:v>
                </c:pt>
                <c:pt idx="5">
                  <c:v>2.158265602018731</c:v>
                </c:pt>
                <c:pt idx="6">
                  <c:v>11.283661102987001</c:v>
                </c:pt>
                <c:pt idx="7">
                  <c:v>76.341921691282607</c:v>
                </c:pt>
              </c:numCache>
            </c:numRef>
          </c:val>
          <c:extLst>
            <c:ext xmlns:c16="http://schemas.microsoft.com/office/drawing/2014/chart" uri="{C3380CC4-5D6E-409C-BE32-E72D297353CC}">
              <c16:uniqueId val="{00000006-656A-45B2-9397-9E63F34F39F0}"/>
            </c:ext>
          </c:extLst>
        </c:ser>
        <c:ser>
          <c:idx val="1"/>
          <c:order val="1"/>
          <c:tx>
            <c:strRef>
              <c:f>Dati!$D$127</c:f>
              <c:strCache>
                <c:ptCount val="1"/>
                <c:pt idx="0">
                  <c:v>08.2020., n=1009</c:v>
                </c:pt>
              </c:strCache>
            </c:strRef>
          </c:tx>
          <c:spPr>
            <a:solidFill>
              <a:srgbClr val="F4A698"/>
            </a:solidFill>
          </c:spPr>
          <c:invertIfNegative val="0"/>
          <c:dPt>
            <c:idx val="0"/>
            <c:invertIfNegative val="0"/>
            <c:bubble3D val="0"/>
            <c:extLst>
              <c:ext xmlns:c16="http://schemas.microsoft.com/office/drawing/2014/chart" uri="{C3380CC4-5D6E-409C-BE32-E72D297353CC}">
                <c16:uniqueId val="{00000007-656A-45B2-9397-9E63F34F39F0}"/>
              </c:ext>
            </c:extLst>
          </c:dPt>
          <c:dPt>
            <c:idx val="6"/>
            <c:invertIfNegative val="0"/>
            <c:bubble3D val="0"/>
            <c:extLst>
              <c:ext xmlns:c16="http://schemas.microsoft.com/office/drawing/2014/chart" uri="{C3380CC4-5D6E-409C-BE32-E72D297353CC}">
                <c16:uniqueId val="{00000008-656A-45B2-9397-9E63F34F39F0}"/>
              </c:ext>
            </c:extLst>
          </c:dPt>
          <c:dPt>
            <c:idx val="7"/>
            <c:invertIfNegative val="0"/>
            <c:bubble3D val="0"/>
            <c:extLst>
              <c:ext xmlns:c16="http://schemas.microsoft.com/office/drawing/2014/chart" uri="{C3380CC4-5D6E-409C-BE32-E72D297353CC}">
                <c16:uniqueId val="{00000009-656A-45B2-9397-9E63F34F39F0}"/>
              </c:ext>
            </c:extLst>
          </c:dPt>
          <c:dLbls>
            <c:spPr>
              <a:noFill/>
              <a:ln>
                <a:noFill/>
              </a:ln>
              <a:effectLst/>
            </c:spPr>
            <c:txPr>
              <a:bodyPr wrap="square" lIns="38100" tIns="19050" rIns="38100" bIns="19050" anchor="ctr">
                <a:spAutoFit/>
              </a:bodyPr>
              <a:lstStyle/>
              <a:p>
                <a:pPr>
                  <a:defRPr sz="10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Dati!$B$128:$B$135</c:f>
              <c:strCache>
                <c:ptCount val="8"/>
                <c:pt idx="0">
                  <c:v>Neko neietaupīja</c:v>
                </c:pt>
                <c:pt idx="1">
                  <c:v>Līdz € 10</c:v>
                </c:pt>
                <c:pt idx="2">
                  <c:v>No € 10 līdz € 19</c:v>
                </c:pt>
                <c:pt idx="3">
                  <c:v>No € 20 līdz € 29</c:v>
                </c:pt>
                <c:pt idx="4">
                  <c:v>No € 30 līdz € 50</c:v>
                </c:pt>
                <c:pt idx="5">
                  <c:v>Vairāk nekā € 50</c:v>
                </c:pt>
                <c:pt idx="6">
                  <c:v>Grūti pateikt</c:v>
                </c:pt>
                <c:pt idx="7">
                  <c:v>Pēdējā mēneša laikā kontrabandas preces nav pircis/-kusi</c:v>
                </c:pt>
              </c:strCache>
            </c:strRef>
          </c:cat>
          <c:val>
            <c:numRef>
              <c:f>Dati!$D$128:$D$135</c:f>
              <c:numCache>
                <c:formatCode>0</c:formatCode>
                <c:ptCount val="8"/>
                <c:pt idx="0" formatCode="0.0">
                  <c:v>0.31434819069648101</c:v>
                </c:pt>
                <c:pt idx="1">
                  <c:v>1.5807833648580609</c:v>
                </c:pt>
                <c:pt idx="2">
                  <c:v>2.0031789272766307</c:v>
                </c:pt>
                <c:pt idx="3">
                  <c:v>2.8316404923568399</c:v>
                </c:pt>
                <c:pt idx="4">
                  <c:v>2.5984282472738958</c:v>
                </c:pt>
                <c:pt idx="5">
                  <c:v>2.3007773219942447</c:v>
                </c:pt>
                <c:pt idx="6">
                  <c:v>5.5817413311446655</c:v>
                </c:pt>
                <c:pt idx="7">
                  <c:v>82.789102124399079</c:v>
                </c:pt>
              </c:numCache>
            </c:numRef>
          </c:val>
          <c:extLst>
            <c:ext xmlns:c16="http://schemas.microsoft.com/office/drawing/2014/chart" uri="{C3380CC4-5D6E-409C-BE32-E72D297353CC}">
              <c16:uniqueId val="{0000000A-656A-45B2-9397-9E63F34F39F0}"/>
            </c:ext>
          </c:extLst>
        </c:ser>
        <c:ser>
          <c:idx val="2"/>
          <c:order val="2"/>
          <c:tx>
            <c:strRef>
              <c:f>Dati!$E$127</c:f>
              <c:strCache>
                <c:ptCount val="1"/>
                <c:pt idx="0">
                  <c:v>07.2021., n=1008</c:v>
                </c:pt>
              </c:strCache>
            </c:strRef>
          </c:tx>
          <c:spPr>
            <a:solidFill>
              <a:srgbClr val="EE7965"/>
            </a:solidFill>
          </c:spPr>
          <c:invertIfNegative val="0"/>
          <c:dLbls>
            <c:spPr>
              <a:noFill/>
              <a:ln>
                <a:noFill/>
              </a:ln>
              <a:effectLst/>
            </c:spPr>
            <c:txPr>
              <a:bodyPr wrap="square" lIns="38100" tIns="19050" rIns="38100" bIns="19050" anchor="ctr">
                <a:spAutoFit/>
              </a:bodyPr>
              <a:lstStyle/>
              <a:p>
                <a:pPr>
                  <a:defRPr sz="10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Dati!$B$128:$B$135</c:f>
              <c:strCache>
                <c:ptCount val="8"/>
                <c:pt idx="0">
                  <c:v>Neko neietaupīja</c:v>
                </c:pt>
                <c:pt idx="1">
                  <c:v>Līdz € 10</c:v>
                </c:pt>
                <c:pt idx="2">
                  <c:v>No € 10 līdz € 19</c:v>
                </c:pt>
                <c:pt idx="3">
                  <c:v>No € 20 līdz € 29</c:v>
                </c:pt>
                <c:pt idx="4">
                  <c:v>No € 30 līdz € 50</c:v>
                </c:pt>
                <c:pt idx="5">
                  <c:v>Vairāk nekā € 50</c:v>
                </c:pt>
                <c:pt idx="6">
                  <c:v>Grūti pateikt</c:v>
                </c:pt>
                <c:pt idx="7">
                  <c:v>Pēdējā mēneša laikā kontrabandas preces nav pircis/-kusi</c:v>
                </c:pt>
              </c:strCache>
            </c:strRef>
          </c:cat>
          <c:val>
            <c:numRef>
              <c:f>Dati!$E$128:$E$135</c:f>
              <c:numCache>
                <c:formatCode>0</c:formatCode>
                <c:ptCount val="8"/>
                <c:pt idx="0" formatCode="0.0">
                  <c:v>0.20652839377879079</c:v>
                </c:pt>
                <c:pt idx="1">
                  <c:v>0.73445621936161576</c:v>
                </c:pt>
                <c:pt idx="2">
                  <c:v>1.5830629556070723</c:v>
                </c:pt>
                <c:pt idx="3">
                  <c:v>2.205310091813161</c:v>
                </c:pt>
                <c:pt idx="4">
                  <c:v>2.021355971159505</c:v>
                </c:pt>
                <c:pt idx="5">
                  <c:v>2.0425872813831911</c:v>
                </c:pt>
                <c:pt idx="6">
                  <c:v>5.7075371355975868</c:v>
                </c:pt>
                <c:pt idx="7">
                  <c:v>85.499161951299172</c:v>
                </c:pt>
              </c:numCache>
            </c:numRef>
          </c:val>
          <c:extLst>
            <c:ext xmlns:c16="http://schemas.microsoft.com/office/drawing/2014/chart" uri="{C3380CC4-5D6E-409C-BE32-E72D297353CC}">
              <c16:uniqueId val="{0000000B-656A-45B2-9397-9E63F34F39F0}"/>
            </c:ext>
          </c:extLst>
        </c:ser>
        <c:ser>
          <c:idx val="3"/>
          <c:order val="3"/>
          <c:tx>
            <c:strRef>
              <c:f>Dati!$F$127</c:f>
              <c:strCache>
                <c:ptCount val="1"/>
                <c:pt idx="0">
                  <c:v>05.2022., n=1010</c:v>
                </c:pt>
              </c:strCache>
            </c:strRef>
          </c:tx>
          <c:spPr>
            <a:solidFill>
              <a:srgbClr val="CF3117"/>
            </a:solidFill>
          </c:spPr>
          <c:invertIfNegative val="0"/>
          <c:dLbls>
            <c:spPr>
              <a:noFill/>
              <a:ln>
                <a:noFill/>
              </a:ln>
              <a:effectLst/>
            </c:spPr>
            <c:txPr>
              <a:bodyPr wrap="square" lIns="38100" tIns="19050" rIns="38100" bIns="19050" anchor="ctr">
                <a:spAutoFit/>
              </a:bodyPr>
              <a:lstStyle/>
              <a:p>
                <a:pPr>
                  <a:defRPr sz="10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Dati!$B$128:$B$135</c:f>
              <c:strCache>
                <c:ptCount val="8"/>
                <c:pt idx="0">
                  <c:v>Neko neietaupīja</c:v>
                </c:pt>
                <c:pt idx="1">
                  <c:v>Līdz € 10</c:v>
                </c:pt>
                <c:pt idx="2">
                  <c:v>No € 10 līdz € 19</c:v>
                </c:pt>
                <c:pt idx="3">
                  <c:v>No € 20 līdz € 29</c:v>
                </c:pt>
                <c:pt idx="4">
                  <c:v>No € 30 līdz € 50</c:v>
                </c:pt>
                <c:pt idx="5">
                  <c:v>Vairāk nekā € 50</c:v>
                </c:pt>
                <c:pt idx="6">
                  <c:v>Grūti pateikt</c:v>
                </c:pt>
                <c:pt idx="7">
                  <c:v>Pēdējā mēneša laikā kontrabandas preces nav pircis/-kusi</c:v>
                </c:pt>
              </c:strCache>
            </c:strRef>
          </c:cat>
          <c:val>
            <c:numRef>
              <c:f>Dati!$F$128:$F$135</c:f>
              <c:numCache>
                <c:formatCode>0</c:formatCode>
                <c:ptCount val="8"/>
                <c:pt idx="0" formatCode="0.0">
                  <c:v>0.42516084893280354</c:v>
                </c:pt>
                <c:pt idx="1">
                  <c:v>0.97730043145323842</c:v>
                </c:pt>
                <c:pt idx="2">
                  <c:v>0.99952016479581296</c:v>
                </c:pt>
                <c:pt idx="3">
                  <c:v>1.4763966414549958</c:v>
                </c:pt>
                <c:pt idx="4">
                  <c:v>2.8120218227562996</c:v>
                </c:pt>
                <c:pt idx="5">
                  <c:v>1.4325526236987396</c:v>
                </c:pt>
                <c:pt idx="6">
                  <c:v>3.2446879446888408</c:v>
                </c:pt>
                <c:pt idx="7">
                  <c:v>88.632359522219289</c:v>
                </c:pt>
              </c:numCache>
            </c:numRef>
          </c:val>
          <c:extLst>
            <c:ext xmlns:c16="http://schemas.microsoft.com/office/drawing/2014/chart" uri="{C3380CC4-5D6E-409C-BE32-E72D297353CC}">
              <c16:uniqueId val="{0000000C-656A-45B2-9397-9E63F34F39F0}"/>
            </c:ext>
          </c:extLst>
        </c:ser>
        <c:ser>
          <c:idx val="4"/>
          <c:order val="4"/>
          <c:tx>
            <c:strRef>
              <c:f>Dati!$G$127</c:f>
              <c:strCache>
                <c:ptCount val="1"/>
                <c:pt idx="0">
                  <c:v>06.2023., n=1010</c:v>
                </c:pt>
              </c:strCache>
            </c:strRef>
          </c:tx>
          <c:spPr>
            <a:solidFill>
              <a:srgbClr val="66180B"/>
            </a:solidFill>
          </c:spPr>
          <c:invertIfNegative val="0"/>
          <c:dLbls>
            <c:spPr>
              <a:noFill/>
              <a:ln>
                <a:noFill/>
              </a:ln>
              <a:effectLst/>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Dati!$B$128:$B$135</c:f>
              <c:strCache>
                <c:ptCount val="8"/>
                <c:pt idx="0">
                  <c:v>Neko neietaupīja</c:v>
                </c:pt>
                <c:pt idx="1">
                  <c:v>Līdz € 10</c:v>
                </c:pt>
                <c:pt idx="2">
                  <c:v>No € 10 līdz € 19</c:v>
                </c:pt>
                <c:pt idx="3">
                  <c:v>No € 20 līdz € 29</c:v>
                </c:pt>
                <c:pt idx="4">
                  <c:v>No € 30 līdz € 50</c:v>
                </c:pt>
                <c:pt idx="5">
                  <c:v>Vairāk nekā € 50</c:v>
                </c:pt>
                <c:pt idx="6">
                  <c:v>Grūti pateikt</c:v>
                </c:pt>
                <c:pt idx="7">
                  <c:v>Pēdējā mēneša laikā kontrabandas preces nav pircis/-kusi</c:v>
                </c:pt>
              </c:strCache>
            </c:strRef>
          </c:cat>
          <c:val>
            <c:numRef>
              <c:f>Dati!$G$128:$G$135</c:f>
              <c:numCache>
                <c:formatCode>0</c:formatCode>
                <c:ptCount val="8"/>
                <c:pt idx="0">
                  <c:v>1.0005509427726691</c:v>
                </c:pt>
                <c:pt idx="1">
                  <c:v>1.1322559512216552</c:v>
                </c:pt>
                <c:pt idx="2">
                  <c:v>1.8461772071094329</c:v>
                </c:pt>
                <c:pt idx="3">
                  <c:v>1.4944352145864224</c:v>
                </c:pt>
                <c:pt idx="4">
                  <c:v>2.5465298298571488</c:v>
                </c:pt>
                <c:pt idx="5">
                  <c:v>4.144562198815561</c:v>
                </c:pt>
                <c:pt idx="6">
                  <c:v>5.1469130048476588</c:v>
                </c:pt>
                <c:pt idx="7">
                  <c:v>82.688575650789261</c:v>
                </c:pt>
              </c:numCache>
            </c:numRef>
          </c:val>
          <c:extLst>
            <c:ext xmlns:c16="http://schemas.microsoft.com/office/drawing/2014/chart" uri="{C3380CC4-5D6E-409C-BE32-E72D297353CC}">
              <c16:uniqueId val="{0000000E-656A-45B2-9397-9E63F34F39F0}"/>
            </c:ext>
          </c:extLst>
        </c:ser>
        <c:dLbls>
          <c:dLblPos val="outEnd"/>
          <c:showLegendKey val="0"/>
          <c:showVal val="1"/>
          <c:showCatName val="0"/>
          <c:showSerName val="0"/>
          <c:showPercent val="0"/>
          <c:showBubbleSize val="0"/>
        </c:dLbls>
        <c:gapWidth val="30"/>
        <c:axId val="620573088"/>
        <c:axId val="620571520"/>
      </c:barChart>
      <c:catAx>
        <c:axId val="620573088"/>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620571520"/>
        <c:crosses val="autoZero"/>
        <c:auto val="1"/>
        <c:lblAlgn val="ctr"/>
        <c:lblOffset val="100"/>
        <c:noMultiLvlLbl val="0"/>
      </c:catAx>
      <c:valAx>
        <c:axId val="620571520"/>
        <c:scaling>
          <c:orientation val="minMax"/>
          <c:min val="0"/>
        </c:scaling>
        <c:delete val="1"/>
        <c:axPos val="l"/>
        <c:numFmt formatCode="0" sourceLinked="1"/>
        <c:majorTickMark val="out"/>
        <c:minorTickMark val="none"/>
        <c:tickLblPos val="nextTo"/>
        <c:crossAx val="620573088"/>
        <c:crosses val="autoZero"/>
        <c:crossBetween val="between"/>
        <c:majorUnit val="20"/>
      </c:valAx>
      <c:spPr>
        <a:noFill/>
        <a:ln w="25400">
          <a:noFill/>
        </a:ln>
      </c:spPr>
    </c:plotArea>
    <c:legend>
      <c:legendPos val="r"/>
      <c:layout>
        <c:manualLayout>
          <c:xMode val="edge"/>
          <c:yMode val="edge"/>
          <c:x val="2.0158066333437986E-3"/>
          <c:y val="4.0536870875636649E-2"/>
          <c:w val="0.76521674491392788"/>
          <c:h val="0.1177326998050682"/>
        </c:manualLayout>
      </c:layout>
      <c:overlay val="0"/>
      <c:txPr>
        <a:bodyPr/>
        <a:lstStyle/>
        <a:p>
          <a:pPr>
            <a:defRPr sz="10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sz="900"/>
              <a:t>%</a:t>
            </a:r>
          </a:p>
        </c:rich>
      </c:tx>
      <c:layout>
        <c:manualLayout>
          <c:xMode val="edge"/>
          <c:yMode val="edge"/>
          <c:x val="0.95283905071306652"/>
          <c:y val="3.7447617380281753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2.8128674724199661E-2"/>
          <c:y val="1.5861601295964294E-2"/>
          <c:w val="0.95253111303670757"/>
          <c:h val="0.77882456836278136"/>
        </c:manualLayout>
      </c:layout>
      <c:barChart>
        <c:barDir val="col"/>
        <c:grouping val="clustered"/>
        <c:varyColors val="0"/>
        <c:ser>
          <c:idx val="0"/>
          <c:order val="0"/>
          <c:tx>
            <c:strRef>
              <c:f>Dati!$J$127</c:f>
              <c:strCache>
                <c:ptCount val="1"/>
                <c:pt idx="0">
                  <c:v>05.2019., n=237</c:v>
                </c:pt>
              </c:strCache>
            </c:strRef>
          </c:tx>
          <c:spPr>
            <a:solidFill>
              <a:srgbClr val="CC3016">
                <a:lumMod val="20000"/>
                <a:lumOff val="80000"/>
              </a:srgbClr>
            </a:solidFill>
          </c:spPr>
          <c:invertIfNegative val="0"/>
          <c:dPt>
            <c:idx val="0"/>
            <c:invertIfNegative val="0"/>
            <c:bubble3D val="0"/>
            <c:extLst>
              <c:ext xmlns:c16="http://schemas.microsoft.com/office/drawing/2014/chart" uri="{C3380CC4-5D6E-409C-BE32-E72D297353CC}">
                <c16:uniqueId val="{00000000-7923-4331-A361-60FAC0399691}"/>
              </c:ext>
            </c:extLst>
          </c:dPt>
          <c:dPt>
            <c:idx val="4"/>
            <c:invertIfNegative val="0"/>
            <c:bubble3D val="0"/>
            <c:extLst>
              <c:ext xmlns:c16="http://schemas.microsoft.com/office/drawing/2014/chart" uri="{C3380CC4-5D6E-409C-BE32-E72D297353CC}">
                <c16:uniqueId val="{00000001-7923-4331-A361-60FAC0399691}"/>
              </c:ext>
            </c:extLst>
          </c:dPt>
          <c:dPt>
            <c:idx val="5"/>
            <c:invertIfNegative val="0"/>
            <c:bubble3D val="0"/>
            <c:extLst>
              <c:ext xmlns:c16="http://schemas.microsoft.com/office/drawing/2014/chart" uri="{C3380CC4-5D6E-409C-BE32-E72D297353CC}">
                <c16:uniqueId val="{00000002-7923-4331-A361-60FAC0399691}"/>
              </c:ext>
            </c:extLst>
          </c:dPt>
          <c:dPt>
            <c:idx val="6"/>
            <c:invertIfNegative val="0"/>
            <c:bubble3D val="0"/>
            <c:extLst>
              <c:ext xmlns:c16="http://schemas.microsoft.com/office/drawing/2014/chart" uri="{C3380CC4-5D6E-409C-BE32-E72D297353CC}">
                <c16:uniqueId val="{00000003-7923-4331-A361-60FAC0399691}"/>
              </c:ext>
            </c:extLst>
          </c:dPt>
          <c:dPt>
            <c:idx val="7"/>
            <c:invertIfNegative val="0"/>
            <c:bubble3D val="0"/>
            <c:extLst>
              <c:ext xmlns:c16="http://schemas.microsoft.com/office/drawing/2014/chart" uri="{C3380CC4-5D6E-409C-BE32-E72D297353CC}">
                <c16:uniqueId val="{00000004-7923-4331-A361-60FAC0399691}"/>
              </c:ext>
            </c:extLst>
          </c:dPt>
          <c:dPt>
            <c:idx val="20"/>
            <c:invertIfNegative val="0"/>
            <c:bubble3D val="0"/>
            <c:extLst>
              <c:ext xmlns:c16="http://schemas.microsoft.com/office/drawing/2014/chart" uri="{C3380CC4-5D6E-409C-BE32-E72D297353CC}">
                <c16:uniqueId val="{00000005-7923-4331-A361-60FAC0399691}"/>
              </c:ext>
            </c:extLst>
          </c:dPt>
          <c:dLbls>
            <c:spPr>
              <a:noFill/>
              <a:ln>
                <a:noFill/>
              </a:ln>
              <a:effectLst/>
            </c:spPr>
            <c:txPr>
              <a:bodyPr wrap="square" lIns="38100" tIns="19050" rIns="38100" bIns="19050" anchor="ctr">
                <a:spAutoFit/>
              </a:bodyPr>
              <a:lstStyle/>
              <a:p>
                <a:pPr>
                  <a:defRPr sz="1000" b="1" i="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Dati!$I$128:$I$134</c:f>
              <c:strCache>
                <c:ptCount val="7"/>
                <c:pt idx="0">
                  <c:v>Neko neietaupīja</c:v>
                </c:pt>
                <c:pt idx="1">
                  <c:v>Līdz € 10</c:v>
                </c:pt>
                <c:pt idx="2">
                  <c:v>No € 10 līdz € 19</c:v>
                </c:pt>
                <c:pt idx="3">
                  <c:v>No € 20 līdz € 29</c:v>
                </c:pt>
                <c:pt idx="4">
                  <c:v>No € 30 līdz € 50</c:v>
                </c:pt>
                <c:pt idx="5">
                  <c:v>Vairāk nekā € 50</c:v>
                </c:pt>
                <c:pt idx="6">
                  <c:v>Grūti pateikt</c:v>
                </c:pt>
              </c:strCache>
            </c:strRef>
          </c:cat>
          <c:val>
            <c:numRef>
              <c:f>Dati!$J$128:$J$134</c:f>
              <c:numCache>
                <c:formatCode>0</c:formatCode>
                <c:ptCount val="7"/>
                <c:pt idx="0">
                  <c:v>2.5267849015132846</c:v>
                </c:pt>
                <c:pt idx="1">
                  <c:v>6.2063889017575242</c:v>
                </c:pt>
                <c:pt idx="2">
                  <c:v>11.196886083078761</c:v>
                </c:pt>
                <c:pt idx="3">
                  <c:v>11.480095924622967</c:v>
                </c:pt>
                <c:pt idx="4">
                  <c:v>11.772352380943115</c:v>
                </c:pt>
                <c:pt idx="5">
                  <c:v>9.1227426583648956</c:v>
                </c:pt>
                <c:pt idx="6">
                  <c:v>47.694749149719541</c:v>
                </c:pt>
              </c:numCache>
            </c:numRef>
          </c:val>
          <c:extLst>
            <c:ext xmlns:c16="http://schemas.microsoft.com/office/drawing/2014/chart" uri="{C3380CC4-5D6E-409C-BE32-E72D297353CC}">
              <c16:uniqueId val="{00000006-7923-4331-A361-60FAC0399691}"/>
            </c:ext>
          </c:extLst>
        </c:ser>
        <c:ser>
          <c:idx val="1"/>
          <c:order val="1"/>
          <c:tx>
            <c:strRef>
              <c:f>Dati!$K$127</c:f>
              <c:strCache>
                <c:ptCount val="1"/>
                <c:pt idx="0">
                  <c:v>08.2020., n=172</c:v>
                </c:pt>
              </c:strCache>
            </c:strRef>
          </c:tx>
          <c:spPr>
            <a:solidFill>
              <a:srgbClr val="F4A698"/>
            </a:solidFill>
          </c:spPr>
          <c:invertIfNegative val="0"/>
          <c:dPt>
            <c:idx val="0"/>
            <c:invertIfNegative val="0"/>
            <c:bubble3D val="0"/>
            <c:extLst>
              <c:ext xmlns:c16="http://schemas.microsoft.com/office/drawing/2014/chart" uri="{C3380CC4-5D6E-409C-BE32-E72D297353CC}">
                <c16:uniqueId val="{00000007-7923-4331-A361-60FAC0399691}"/>
              </c:ext>
            </c:extLst>
          </c:dPt>
          <c:dPt>
            <c:idx val="6"/>
            <c:invertIfNegative val="0"/>
            <c:bubble3D val="0"/>
            <c:extLst>
              <c:ext xmlns:c16="http://schemas.microsoft.com/office/drawing/2014/chart" uri="{C3380CC4-5D6E-409C-BE32-E72D297353CC}">
                <c16:uniqueId val="{00000008-7923-4331-A361-60FAC0399691}"/>
              </c:ext>
            </c:extLst>
          </c:dPt>
          <c:dLbls>
            <c:spPr>
              <a:noFill/>
              <a:ln>
                <a:noFill/>
              </a:ln>
              <a:effectLst/>
            </c:spPr>
            <c:txPr>
              <a:bodyPr wrap="square" lIns="38100" tIns="19050" rIns="38100" bIns="19050" anchor="ctr">
                <a:spAutoFit/>
              </a:bodyPr>
              <a:lstStyle/>
              <a:p>
                <a:pPr>
                  <a:defRPr sz="10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Dati!$I$128:$I$134</c:f>
              <c:strCache>
                <c:ptCount val="7"/>
                <c:pt idx="0">
                  <c:v>Neko neietaupīja</c:v>
                </c:pt>
                <c:pt idx="1">
                  <c:v>Līdz € 10</c:v>
                </c:pt>
                <c:pt idx="2">
                  <c:v>No € 10 līdz € 19</c:v>
                </c:pt>
                <c:pt idx="3">
                  <c:v>No € 20 līdz € 29</c:v>
                </c:pt>
                <c:pt idx="4">
                  <c:v>No € 30 līdz € 50</c:v>
                </c:pt>
                <c:pt idx="5">
                  <c:v>Vairāk nekā € 50</c:v>
                </c:pt>
                <c:pt idx="6">
                  <c:v>Grūti pateikt</c:v>
                </c:pt>
              </c:strCache>
            </c:strRef>
          </c:cat>
          <c:val>
            <c:numRef>
              <c:f>Dati!$K$128:$K$134</c:f>
              <c:numCache>
                <c:formatCode>0</c:formatCode>
                <c:ptCount val="7"/>
                <c:pt idx="0">
                  <c:v>1.8264485267913828</c:v>
                </c:pt>
                <c:pt idx="1">
                  <c:v>9.1847815046248744</c:v>
                </c:pt>
                <c:pt idx="2">
                  <c:v>11.639014662427652</c:v>
                </c:pt>
                <c:pt idx="3">
                  <c:v>16.452601792327972</c:v>
                </c:pt>
                <c:pt idx="4">
                  <c:v>15.0975751878557</c:v>
                </c:pt>
                <c:pt idx="5">
                  <c:v>13.368142316711783</c:v>
                </c:pt>
                <c:pt idx="6">
                  <c:v>32.43143600926053</c:v>
                </c:pt>
              </c:numCache>
            </c:numRef>
          </c:val>
          <c:extLst>
            <c:ext xmlns:c16="http://schemas.microsoft.com/office/drawing/2014/chart" uri="{C3380CC4-5D6E-409C-BE32-E72D297353CC}">
              <c16:uniqueId val="{00000009-7923-4331-A361-60FAC0399691}"/>
            </c:ext>
          </c:extLst>
        </c:ser>
        <c:ser>
          <c:idx val="2"/>
          <c:order val="2"/>
          <c:tx>
            <c:strRef>
              <c:f>Dati!$L$127</c:f>
              <c:strCache>
                <c:ptCount val="1"/>
                <c:pt idx="0">
                  <c:v>07.2021., n=144</c:v>
                </c:pt>
              </c:strCache>
            </c:strRef>
          </c:tx>
          <c:spPr>
            <a:solidFill>
              <a:srgbClr val="CC3016">
                <a:lumMod val="60000"/>
                <a:lumOff val="40000"/>
              </a:srgbClr>
            </a:solidFill>
          </c:spPr>
          <c:invertIfNegative val="0"/>
          <c:dLbls>
            <c:spPr>
              <a:noFill/>
              <a:ln>
                <a:noFill/>
              </a:ln>
              <a:effectLst/>
            </c:spPr>
            <c:txPr>
              <a:bodyPr wrap="square" lIns="38100" tIns="19050" rIns="38100" bIns="19050" anchor="ctr">
                <a:spAutoFit/>
              </a:bodyPr>
              <a:lstStyle/>
              <a:p>
                <a:pPr>
                  <a:defRPr sz="10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Dati!$I$128:$I$134</c:f>
              <c:strCache>
                <c:ptCount val="7"/>
                <c:pt idx="0">
                  <c:v>Neko neietaupīja</c:v>
                </c:pt>
                <c:pt idx="1">
                  <c:v>Līdz € 10</c:v>
                </c:pt>
                <c:pt idx="2">
                  <c:v>No € 10 līdz € 19</c:v>
                </c:pt>
                <c:pt idx="3">
                  <c:v>No € 20 līdz € 29</c:v>
                </c:pt>
                <c:pt idx="4">
                  <c:v>No € 30 līdz € 50</c:v>
                </c:pt>
                <c:pt idx="5">
                  <c:v>Vairāk nekā € 50</c:v>
                </c:pt>
                <c:pt idx="6">
                  <c:v>Grūti pateikt</c:v>
                </c:pt>
              </c:strCache>
            </c:strRef>
          </c:cat>
          <c:val>
            <c:numRef>
              <c:f>Dati!$L$128:$L$134</c:f>
              <c:numCache>
                <c:formatCode>0</c:formatCode>
                <c:ptCount val="7"/>
                <c:pt idx="0">
                  <c:v>1.4242514335045124</c:v>
                </c:pt>
                <c:pt idx="1">
                  <c:v>5.0649225713365764</c:v>
                </c:pt>
                <c:pt idx="2">
                  <c:v>10.91704458935663</c:v>
                </c:pt>
                <c:pt idx="3">
                  <c:v>15.208156138332471</c:v>
                </c:pt>
                <c:pt idx="4">
                  <c:v>13.939580349568761</c:v>
                </c:pt>
                <c:pt idx="5">
                  <c:v>14.085994716465217</c:v>
                </c:pt>
                <c:pt idx="6">
                  <c:v>39.360050201435783</c:v>
                </c:pt>
              </c:numCache>
            </c:numRef>
          </c:val>
          <c:extLst>
            <c:ext xmlns:c16="http://schemas.microsoft.com/office/drawing/2014/chart" uri="{C3380CC4-5D6E-409C-BE32-E72D297353CC}">
              <c16:uniqueId val="{0000000A-7923-4331-A361-60FAC0399691}"/>
            </c:ext>
          </c:extLst>
        </c:ser>
        <c:ser>
          <c:idx val="3"/>
          <c:order val="3"/>
          <c:tx>
            <c:strRef>
              <c:f>Dati!$M$127</c:f>
              <c:strCache>
                <c:ptCount val="1"/>
                <c:pt idx="0">
                  <c:v>05.2022., n=113</c:v>
                </c:pt>
              </c:strCache>
            </c:strRef>
          </c:tx>
          <c:spPr>
            <a:solidFill>
              <a:srgbClr val="CF3117"/>
            </a:solidFill>
          </c:spPr>
          <c:invertIfNegative val="0"/>
          <c:dLbls>
            <c:spPr>
              <a:noFill/>
              <a:ln>
                <a:noFill/>
              </a:ln>
              <a:effectLst/>
            </c:spPr>
            <c:txPr>
              <a:bodyPr wrap="square" lIns="38100" tIns="19050" rIns="38100" bIns="19050" anchor="ctr">
                <a:spAutoFit/>
              </a:bodyPr>
              <a:lstStyle/>
              <a:p>
                <a:pPr>
                  <a:defRPr sz="10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Dati!$I$128:$I$134</c:f>
              <c:strCache>
                <c:ptCount val="7"/>
                <c:pt idx="0">
                  <c:v>Neko neietaupīja</c:v>
                </c:pt>
                <c:pt idx="1">
                  <c:v>Līdz € 10</c:v>
                </c:pt>
                <c:pt idx="2">
                  <c:v>No € 10 līdz € 19</c:v>
                </c:pt>
                <c:pt idx="3">
                  <c:v>No € 20 līdz € 29</c:v>
                </c:pt>
                <c:pt idx="4">
                  <c:v>No € 30 līdz € 50</c:v>
                </c:pt>
                <c:pt idx="5">
                  <c:v>Vairāk nekā € 50</c:v>
                </c:pt>
                <c:pt idx="6">
                  <c:v>Grūti pateikt</c:v>
                </c:pt>
              </c:strCache>
            </c:strRef>
          </c:cat>
          <c:val>
            <c:numRef>
              <c:f>Dati!$M$128:$M$134</c:f>
              <c:numCache>
                <c:formatCode>0</c:formatCode>
                <c:ptCount val="7"/>
                <c:pt idx="0">
                  <c:v>3.7400976021701773</c:v>
                </c:pt>
                <c:pt idx="1">
                  <c:v>8.597214464720949</c:v>
                </c:pt>
                <c:pt idx="2">
                  <c:v>8.7926792437663934</c:v>
                </c:pt>
                <c:pt idx="3">
                  <c:v>12.987714067319169</c:v>
                </c:pt>
                <c:pt idx="4">
                  <c:v>24.737075633705143</c:v>
                </c:pt>
                <c:pt idx="5">
                  <c:v>12.602022614093197</c:v>
                </c:pt>
                <c:pt idx="6">
                  <c:v>28.543196374224987</c:v>
                </c:pt>
              </c:numCache>
            </c:numRef>
          </c:val>
          <c:extLst>
            <c:ext xmlns:c16="http://schemas.microsoft.com/office/drawing/2014/chart" uri="{C3380CC4-5D6E-409C-BE32-E72D297353CC}">
              <c16:uniqueId val="{0000000B-7923-4331-A361-60FAC0399691}"/>
            </c:ext>
          </c:extLst>
        </c:ser>
        <c:ser>
          <c:idx val="4"/>
          <c:order val="4"/>
          <c:tx>
            <c:strRef>
              <c:f>Dati!$N$127</c:f>
              <c:strCache>
                <c:ptCount val="1"/>
                <c:pt idx="0">
                  <c:v>06.2023., n=172</c:v>
                </c:pt>
              </c:strCache>
            </c:strRef>
          </c:tx>
          <c:spPr>
            <a:solidFill>
              <a:srgbClr val="66180B"/>
            </a:solidFill>
          </c:spPr>
          <c:invertIfNegative val="0"/>
          <c:dLbls>
            <c:spPr>
              <a:noFill/>
              <a:ln>
                <a:noFill/>
              </a:ln>
              <a:effectLst/>
            </c:spPr>
            <c:txPr>
              <a:bodyPr wrap="square" lIns="38100" tIns="19050" rIns="38100" bIns="19050" anchor="ctr">
                <a:spAutoFit/>
              </a:bodyPr>
              <a:lstStyle/>
              <a:p>
                <a:pPr>
                  <a:defRPr sz="11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Dati!$I$128:$I$134</c:f>
              <c:strCache>
                <c:ptCount val="7"/>
                <c:pt idx="0">
                  <c:v>Neko neietaupīja</c:v>
                </c:pt>
                <c:pt idx="1">
                  <c:v>Līdz € 10</c:v>
                </c:pt>
                <c:pt idx="2">
                  <c:v>No € 10 līdz € 19</c:v>
                </c:pt>
                <c:pt idx="3">
                  <c:v>No € 20 līdz € 29</c:v>
                </c:pt>
                <c:pt idx="4">
                  <c:v>No € 30 līdz € 50</c:v>
                </c:pt>
                <c:pt idx="5">
                  <c:v>Vairāk nekā € 50</c:v>
                </c:pt>
                <c:pt idx="6">
                  <c:v>Grūti pateikt</c:v>
                </c:pt>
              </c:strCache>
            </c:strRef>
          </c:cat>
          <c:val>
            <c:numRef>
              <c:f>Dati!$N$128:$N$134</c:f>
              <c:numCache>
                <c:formatCode>0</c:formatCode>
                <c:ptCount val="7"/>
                <c:pt idx="0">
                  <c:v>5.7797147282008474</c:v>
                </c:pt>
                <c:pt idx="1">
                  <c:v>6.5405129490300444</c:v>
                </c:pt>
                <c:pt idx="2">
                  <c:v>10.664502064462564</c:v>
                </c:pt>
                <c:pt idx="3">
                  <c:v>8.6326531222404803</c:v>
                </c:pt>
                <c:pt idx="4">
                  <c:v>14.710111533793462</c:v>
                </c:pt>
                <c:pt idx="5">
                  <c:v>23.941196953008479</c:v>
                </c:pt>
                <c:pt idx="6">
                  <c:v>29.731308649264186</c:v>
                </c:pt>
              </c:numCache>
            </c:numRef>
          </c:val>
          <c:extLst>
            <c:ext xmlns:c16="http://schemas.microsoft.com/office/drawing/2014/chart" uri="{C3380CC4-5D6E-409C-BE32-E72D297353CC}">
              <c16:uniqueId val="{0000000C-7923-4331-A361-60FAC0399691}"/>
            </c:ext>
          </c:extLst>
        </c:ser>
        <c:dLbls>
          <c:dLblPos val="outEnd"/>
          <c:showLegendKey val="0"/>
          <c:showVal val="1"/>
          <c:showCatName val="0"/>
          <c:showSerName val="0"/>
          <c:showPercent val="0"/>
          <c:showBubbleSize val="0"/>
        </c:dLbls>
        <c:gapWidth val="30"/>
        <c:axId val="530679480"/>
        <c:axId val="530679872"/>
      </c:barChart>
      <c:catAx>
        <c:axId val="53067948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530679872"/>
        <c:crosses val="autoZero"/>
        <c:auto val="1"/>
        <c:lblAlgn val="ctr"/>
        <c:lblOffset val="100"/>
        <c:noMultiLvlLbl val="0"/>
      </c:catAx>
      <c:valAx>
        <c:axId val="530679872"/>
        <c:scaling>
          <c:orientation val="minMax"/>
          <c:min val="0"/>
        </c:scaling>
        <c:delete val="1"/>
        <c:axPos val="l"/>
        <c:numFmt formatCode="0" sourceLinked="1"/>
        <c:majorTickMark val="out"/>
        <c:minorTickMark val="none"/>
        <c:tickLblPos val="nextTo"/>
        <c:crossAx val="530679480"/>
        <c:crosses val="autoZero"/>
        <c:crossBetween val="between"/>
        <c:majorUnit val="20"/>
      </c:valAx>
      <c:spPr>
        <a:noFill/>
        <a:ln w="25400">
          <a:noFill/>
        </a:ln>
      </c:spPr>
    </c:plotArea>
    <c:legend>
      <c:legendPos val="l"/>
      <c:layout>
        <c:manualLayout>
          <c:xMode val="edge"/>
          <c:yMode val="edge"/>
          <c:x val="3.7435859971487774E-3"/>
          <c:y val="3.3023662739831934E-2"/>
          <c:w val="0.80479293818466358"/>
          <c:h val="0.30340529139283945"/>
        </c:manualLayout>
      </c:layout>
      <c:overlay val="0"/>
      <c:txPr>
        <a:bodyPr/>
        <a:lstStyle/>
        <a:p>
          <a:pPr>
            <a:defRPr sz="10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438591566428532"/>
          <c:y val="2.0745346312978887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451518949741672"/>
          <c:y val="3.2211910110659797E-2"/>
          <c:w val="0.54848105025832805"/>
          <c:h val="0.95870748144954498"/>
        </c:manualLayout>
      </c:layout>
      <c:barChart>
        <c:barDir val="bar"/>
        <c:grouping val="clustered"/>
        <c:varyColors val="0"/>
        <c:ser>
          <c:idx val="0"/>
          <c:order val="0"/>
          <c:tx>
            <c:strRef>
              <c:f>Dati!$C$226</c:f>
              <c:strCache>
                <c:ptCount val="1"/>
                <c:pt idx="0">
                  <c:v>06.2023., n=1010</c:v>
                </c:pt>
              </c:strCache>
            </c:strRef>
          </c:tx>
          <c:spPr>
            <a:solidFill>
              <a:srgbClr val="66180B"/>
            </a:solidFill>
            <a:ln w="25400">
              <a:noFill/>
            </a:ln>
          </c:spPr>
          <c:invertIfNegative val="0"/>
          <c:dPt>
            <c:idx val="0"/>
            <c:invertIfNegative val="0"/>
            <c:bubble3D val="0"/>
            <c:extLst>
              <c:ext xmlns:c16="http://schemas.microsoft.com/office/drawing/2014/chart" uri="{C3380CC4-5D6E-409C-BE32-E72D297353CC}">
                <c16:uniqueId val="{00000000-27A3-44F1-A9BB-CB50D1844F62}"/>
              </c:ext>
            </c:extLst>
          </c:dPt>
          <c:dPt>
            <c:idx val="3"/>
            <c:invertIfNegative val="0"/>
            <c:bubble3D val="0"/>
            <c:spPr>
              <a:solidFill>
                <a:srgbClr val="66180B"/>
              </a:solidFill>
              <a:ln w="3175">
                <a:noFill/>
                <a:prstDash val="solid"/>
              </a:ln>
            </c:spPr>
            <c:extLst>
              <c:ext xmlns:c16="http://schemas.microsoft.com/office/drawing/2014/chart" uri="{C3380CC4-5D6E-409C-BE32-E72D297353CC}">
                <c16:uniqueId val="{00000002-27A3-44F1-A9BB-CB50D1844F62}"/>
              </c:ext>
            </c:extLst>
          </c:dPt>
          <c:dPt>
            <c:idx val="4"/>
            <c:invertIfNegative val="0"/>
            <c:bubble3D val="0"/>
            <c:extLst>
              <c:ext xmlns:c16="http://schemas.microsoft.com/office/drawing/2014/chart" uri="{C3380CC4-5D6E-409C-BE32-E72D297353CC}">
                <c16:uniqueId val="{00000003-27A3-44F1-A9BB-CB50D1844F62}"/>
              </c:ext>
            </c:extLst>
          </c:dPt>
          <c:dPt>
            <c:idx val="5"/>
            <c:invertIfNegative val="0"/>
            <c:bubble3D val="0"/>
            <c:extLst>
              <c:ext xmlns:c16="http://schemas.microsoft.com/office/drawing/2014/chart" uri="{C3380CC4-5D6E-409C-BE32-E72D297353CC}">
                <c16:uniqueId val="{00000004-27A3-44F1-A9BB-CB50D1844F62}"/>
              </c:ext>
            </c:extLst>
          </c:dPt>
          <c:dPt>
            <c:idx val="6"/>
            <c:invertIfNegative val="0"/>
            <c:bubble3D val="0"/>
            <c:spPr>
              <a:solidFill>
                <a:srgbClr val="66180B"/>
              </a:solidFill>
              <a:ln w="3175">
                <a:noFill/>
                <a:prstDash val="solid"/>
              </a:ln>
            </c:spPr>
            <c:extLst>
              <c:ext xmlns:c16="http://schemas.microsoft.com/office/drawing/2014/chart" uri="{C3380CC4-5D6E-409C-BE32-E72D297353CC}">
                <c16:uniqueId val="{00000006-27A3-44F1-A9BB-CB50D1844F62}"/>
              </c:ext>
            </c:extLst>
          </c:dPt>
          <c:dPt>
            <c:idx val="7"/>
            <c:invertIfNegative val="0"/>
            <c:bubble3D val="0"/>
            <c:extLst>
              <c:ext xmlns:c16="http://schemas.microsoft.com/office/drawing/2014/chart" uri="{C3380CC4-5D6E-409C-BE32-E72D297353CC}">
                <c16:uniqueId val="{00000007-27A3-44F1-A9BB-CB50D1844F62}"/>
              </c:ext>
            </c:extLst>
          </c:dPt>
          <c:dPt>
            <c:idx val="8"/>
            <c:invertIfNegative val="0"/>
            <c:bubble3D val="0"/>
            <c:spPr>
              <a:solidFill>
                <a:srgbClr val="66180B"/>
              </a:solidFill>
              <a:ln w="3175">
                <a:noFill/>
                <a:prstDash val="solid"/>
              </a:ln>
            </c:spPr>
            <c:extLst>
              <c:ext xmlns:c16="http://schemas.microsoft.com/office/drawing/2014/chart" uri="{C3380CC4-5D6E-409C-BE32-E72D297353CC}">
                <c16:uniqueId val="{00000009-27A3-44F1-A9BB-CB50D1844F62}"/>
              </c:ext>
            </c:extLst>
          </c:dPt>
          <c:dPt>
            <c:idx val="9"/>
            <c:invertIfNegative val="0"/>
            <c:bubble3D val="0"/>
            <c:extLst>
              <c:ext xmlns:c16="http://schemas.microsoft.com/office/drawing/2014/chart" uri="{C3380CC4-5D6E-409C-BE32-E72D297353CC}">
                <c16:uniqueId val="{0000000A-27A3-44F1-A9BB-CB50D1844F62}"/>
              </c:ext>
            </c:extLst>
          </c:dPt>
          <c:dPt>
            <c:idx val="10"/>
            <c:invertIfNegative val="0"/>
            <c:bubble3D val="0"/>
            <c:spPr>
              <a:solidFill>
                <a:srgbClr val="66180B"/>
              </a:solidFill>
              <a:ln w="6350">
                <a:solidFill>
                  <a:schemeClr val="accent1"/>
                </a:solidFill>
              </a:ln>
            </c:spPr>
            <c:extLst>
              <c:ext xmlns:c16="http://schemas.microsoft.com/office/drawing/2014/chart" uri="{C3380CC4-5D6E-409C-BE32-E72D297353CC}">
                <c16:uniqueId val="{0000000C-27A3-44F1-A9BB-CB50D1844F62}"/>
              </c:ext>
            </c:extLst>
          </c:dPt>
          <c:dPt>
            <c:idx val="11"/>
            <c:invertIfNegative val="0"/>
            <c:bubble3D val="0"/>
            <c:extLst>
              <c:ext xmlns:c16="http://schemas.microsoft.com/office/drawing/2014/chart" uri="{C3380CC4-5D6E-409C-BE32-E72D297353CC}">
                <c16:uniqueId val="{0000000D-27A3-44F1-A9BB-CB50D1844F62}"/>
              </c:ext>
            </c:extLst>
          </c:dPt>
          <c:dPt>
            <c:idx val="12"/>
            <c:invertIfNegative val="0"/>
            <c:bubble3D val="0"/>
            <c:spPr>
              <a:solidFill>
                <a:srgbClr val="66180B"/>
              </a:solidFill>
              <a:ln w="6350">
                <a:solidFill>
                  <a:schemeClr val="accent1"/>
                </a:solidFill>
              </a:ln>
            </c:spPr>
            <c:extLst>
              <c:ext xmlns:c16="http://schemas.microsoft.com/office/drawing/2014/chart" uri="{C3380CC4-5D6E-409C-BE32-E72D297353CC}">
                <c16:uniqueId val="{0000000F-27A3-44F1-A9BB-CB50D1844F62}"/>
              </c:ext>
            </c:extLst>
          </c:dPt>
          <c:dPt>
            <c:idx val="13"/>
            <c:invertIfNegative val="0"/>
            <c:bubble3D val="0"/>
            <c:extLst>
              <c:ext xmlns:c16="http://schemas.microsoft.com/office/drawing/2014/chart" uri="{C3380CC4-5D6E-409C-BE32-E72D297353CC}">
                <c16:uniqueId val="{00000010-27A3-44F1-A9BB-CB50D1844F62}"/>
              </c:ext>
            </c:extLst>
          </c:dPt>
          <c:dPt>
            <c:idx val="15"/>
            <c:invertIfNegative val="0"/>
            <c:bubble3D val="0"/>
            <c:spPr>
              <a:solidFill>
                <a:srgbClr val="66180B"/>
              </a:solidFill>
              <a:ln w="6350">
                <a:solidFill>
                  <a:schemeClr val="accent1"/>
                </a:solidFill>
              </a:ln>
            </c:spPr>
            <c:extLst>
              <c:ext xmlns:c16="http://schemas.microsoft.com/office/drawing/2014/chart" uri="{C3380CC4-5D6E-409C-BE32-E72D297353CC}">
                <c16:uniqueId val="{00000012-27A3-44F1-A9BB-CB50D1844F62}"/>
              </c:ext>
            </c:extLst>
          </c:dPt>
          <c:dPt>
            <c:idx val="16"/>
            <c:invertIfNegative val="0"/>
            <c:bubble3D val="0"/>
            <c:extLst>
              <c:ext xmlns:c16="http://schemas.microsoft.com/office/drawing/2014/chart" uri="{C3380CC4-5D6E-409C-BE32-E72D297353CC}">
                <c16:uniqueId val="{00000013-27A3-44F1-A9BB-CB50D1844F62}"/>
              </c:ext>
            </c:extLst>
          </c:dPt>
          <c:dLbls>
            <c:dLbl>
              <c:idx val="1"/>
              <c:layout>
                <c:manualLayout>
                  <c:x val="-6.6852251900689861E-3"/>
                  <c:y val="7.003228036315228E-3"/>
                </c:manualLayout>
              </c:layout>
              <c:spPr>
                <a:noFill/>
                <a:ln w="25400">
                  <a:noFill/>
                </a:ln>
              </c:spPr>
              <c:txPr>
                <a:bodyPr/>
                <a:lstStyle/>
                <a:p>
                  <a:pPr>
                    <a:defRPr sz="1100" b="1"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27A3-44F1-A9BB-CB50D1844F62}"/>
                </c:ext>
              </c:extLst>
            </c:dLbl>
            <c:dLbl>
              <c:idx val="9"/>
              <c:spPr>
                <a:noFill/>
                <a:ln w="25400">
                  <a:noFill/>
                </a:ln>
              </c:spPr>
              <c:txPr>
                <a:bodyPr/>
                <a:lstStyle/>
                <a:p>
                  <a:pPr>
                    <a:defRPr sz="1100" b="1" i="0" u="none" strike="noStrike" baseline="0">
                      <a:solidFill>
                        <a:srgbClr val="000000"/>
                      </a:solidFill>
                      <a:latin typeface="Arial"/>
                      <a:ea typeface="Arial"/>
                      <a:cs typeface="Arial"/>
                    </a:defRPr>
                  </a:pPr>
                  <a:endParaRPr lang="lv-LV"/>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7A3-44F1-A9BB-CB50D1844F62}"/>
                </c:ext>
              </c:extLst>
            </c:dLbl>
            <c:spPr>
              <a:noFill/>
              <a:ln w="25400">
                <a:noFill/>
              </a:ln>
            </c:spPr>
            <c:txPr>
              <a:bodyPr wrap="square" lIns="38100" tIns="19050" rIns="38100" bIns="19050" anchor="ctr">
                <a:spAutoFit/>
              </a:bodyPr>
              <a:lstStyle/>
              <a:p>
                <a:pPr>
                  <a:defRPr sz="1100" b="1"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Dati!$B$227:$B$232</c:f>
              <c:strCache>
                <c:ptCount val="6"/>
                <c:pt idx="0">
                  <c:v>Zina, kur var iegādāties cigaretes</c:v>
                </c:pt>
                <c:pt idx="1">
                  <c:v>Zina, kur var iegādāties alkoholu</c:v>
                </c:pt>
                <c:pt idx="2">
                  <c:v>Zina, kur var iegādāties degvielu</c:v>
                </c:pt>
                <c:pt idx="3">
                  <c:v>Zina, kur var iegādāties elektroniskās cigaretes, karsējamo tabaku vai nikotīna spilventiņus*</c:v>
                </c:pt>
                <c:pt idx="4">
                  <c:v>Nē</c:v>
                </c:pt>
                <c:pt idx="5">
                  <c:v>Grūti pateikt</c:v>
                </c:pt>
              </c:strCache>
            </c:strRef>
          </c:cat>
          <c:val>
            <c:numRef>
              <c:f>Dati!$C$227:$C$232</c:f>
              <c:numCache>
                <c:formatCode>0</c:formatCode>
                <c:ptCount val="6"/>
                <c:pt idx="0">
                  <c:v>21.830440599387526</c:v>
                </c:pt>
                <c:pt idx="1">
                  <c:v>11.432875728268538</c:v>
                </c:pt>
                <c:pt idx="2">
                  <c:v>8.6168772614377698</c:v>
                </c:pt>
                <c:pt idx="3">
                  <c:v>2.7029592100872644</c:v>
                </c:pt>
                <c:pt idx="4">
                  <c:v>68.571028824351799</c:v>
                </c:pt>
                <c:pt idx="5">
                  <c:v>5.1946528270337984</c:v>
                </c:pt>
              </c:numCache>
            </c:numRef>
          </c:val>
          <c:extLst>
            <c:ext xmlns:c16="http://schemas.microsoft.com/office/drawing/2014/chart" uri="{C3380CC4-5D6E-409C-BE32-E72D297353CC}">
              <c16:uniqueId val="{00000015-27A3-44F1-A9BB-CB50D1844F62}"/>
            </c:ext>
          </c:extLst>
        </c:ser>
        <c:ser>
          <c:idx val="1"/>
          <c:order val="1"/>
          <c:tx>
            <c:strRef>
              <c:f>Dati!$D$226</c:f>
              <c:strCache>
                <c:ptCount val="1"/>
                <c:pt idx="0">
                  <c:v>05.2022., n=1010</c:v>
                </c:pt>
              </c:strCache>
            </c:strRef>
          </c:tx>
          <c:spPr>
            <a:solidFill>
              <a:srgbClr val="CF3117"/>
            </a:solidFill>
          </c:spPr>
          <c:invertIfNegative val="0"/>
          <c:dPt>
            <c:idx val="4"/>
            <c:invertIfNegative val="0"/>
            <c:bubble3D val="0"/>
            <c:extLst>
              <c:ext xmlns:c16="http://schemas.microsoft.com/office/drawing/2014/chart" uri="{C3380CC4-5D6E-409C-BE32-E72D297353CC}">
                <c16:uniqueId val="{00000016-27A3-44F1-A9BB-CB50D1844F62}"/>
              </c:ext>
            </c:extLst>
          </c:dPt>
          <c:dPt>
            <c:idx val="5"/>
            <c:invertIfNegative val="0"/>
            <c:bubble3D val="0"/>
            <c:extLst>
              <c:ext xmlns:c16="http://schemas.microsoft.com/office/drawing/2014/chart" uri="{C3380CC4-5D6E-409C-BE32-E72D297353CC}">
                <c16:uniqueId val="{00000017-27A3-44F1-A9BB-CB50D1844F62}"/>
              </c:ext>
            </c:extLst>
          </c:dPt>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Dati!$B$227:$B$232</c:f>
              <c:strCache>
                <c:ptCount val="6"/>
                <c:pt idx="0">
                  <c:v>Zina, kur var iegādāties cigaretes</c:v>
                </c:pt>
                <c:pt idx="1">
                  <c:v>Zina, kur var iegādāties alkoholu</c:v>
                </c:pt>
                <c:pt idx="2">
                  <c:v>Zina, kur var iegādāties degvielu</c:v>
                </c:pt>
                <c:pt idx="3">
                  <c:v>Zina, kur var iegādāties elektroniskās cigaretes, karsējamo tabaku vai nikotīna spilventiņus*</c:v>
                </c:pt>
                <c:pt idx="4">
                  <c:v>Nē</c:v>
                </c:pt>
                <c:pt idx="5">
                  <c:v>Grūti pateikt</c:v>
                </c:pt>
              </c:strCache>
            </c:strRef>
          </c:cat>
          <c:val>
            <c:numRef>
              <c:f>Dati!$D$227:$D$232</c:f>
              <c:numCache>
                <c:formatCode>###0</c:formatCode>
                <c:ptCount val="6"/>
                <c:pt idx="0">
                  <c:v>19.686724735048141</c:v>
                </c:pt>
                <c:pt idx="1">
                  <c:v>11.261629834446591</c:v>
                </c:pt>
                <c:pt idx="2">
                  <c:v>8.460937340671526</c:v>
                </c:pt>
                <c:pt idx="3">
                  <c:v>3.1508389986310172</c:v>
                </c:pt>
                <c:pt idx="4">
                  <c:v>71.961786173377376</c:v>
                </c:pt>
                <c:pt idx="5">
                  <c:v>2.6245083125661566</c:v>
                </c:pt>
              </c:numCache>
            </c:numRef>
          </c:val>
          <c:extLst>
            <c:ext xmlns:c16="http://schemas.microsoft.com/office/drawing/2014/chart" uri="{C3380CC4-5D6E-409C-BE32-E72D297353CC}">
              <c16:uniqueId val="{00000018-27A3-44F1-A9BB-CB50D1844F62}"/>
            </c:ext>
          </c:extLst>
        </c:ser>
        <c:ser>
          <c:idx val="2"/>
          <c:order val="2"/>
          <c:tx>
            <c:strRef>
              <c:f>Dati!$E$226</c:f>
              <c:strCache>
                <c:ptCount val="1"/>
                <c:pt idx="0">
                  <c:v>07.2021., n=1008</c:v>
                </c:pt>
              </c:strCache>
            </c:strRef>
          </c:tx>
          <c:spPr>
            <a:solidFill>
              <a:srgbClr val="EE7965"/>
            </a:solidFill>
          </c:spPr>
          <c:invertIfNegative val="0"/>
          <c:dPt>
            <c:idx val="4"/>
            <c:invertIfNegative val="0"/>
            <c:bubble3D val="0"/>
            <c:extLst>
              <c:ext xmlns:c16="http://schemas.microsoft.com/office/drawing/2014/chart" uri="{C3380CC4-5D6E-409C-BE32-E72D297353CC}">
                <c16:uniqueId val="{00000019-27A3-44F1-A9BB-CB50D1844F62}"/>
              </c:ext>
            </c:extLst>
          </c:dPt>
          <c:dPt>
            <c:idx val="5"/>
            <c:invertIfNegative val="0"/>
            <c:bubble3D val="0"/>
            <c:extLst>
              <c:ext xmlns:c16="http://schemas.microsoft.com/office/drawing/2014/chart" uri="{C3380CC4-5D6E-409C-BE32-E72D297353CC}">
                <c16:uniqueId val="{0000001A-27A3-44F1-A9BB-CB50D1844F62}"/>
              </c:ext>
            </c:extLst>
          </c:dPt>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Dati!$B$227:$B$232</c:f>
              <c:strCache>
                <c:ptCount val="6"/>
                <c:pt idx="0">
                  <c:v>Zina, kur var iegādāties cigaretes</c:v>
                </c:pt>
                <c:pt idx="1">
                  <c:v>Zina, kur var iegādāties alkoholu</c:v>
                </c:pt>
                <c:pt idx="2">
                  <c:v>Zina, kur var iegādāties degvielu</c:v>
                </c:pt>
                <c:pt idx="3">
                  <c:v>Zina, kur var iegādāties elektroniskās cigaretes, karsējamo tabaku vai nikotīna spilventiņus*</c:v>
                </c:pt>
                <c:pt idx="4">
                  <c:v>Nē</c:v>
                </c:pt>
                <c:pt idx="5">
                  <c:v>Grūti pateikt</c:v>
                </c:pt>
              </c:strCache>
            </c:strRef>
          </c:cat>
          <c:val>
            <c:numRef>
              <c:f>Dati!$E$227:$E$232</c:f>
              <c:numCache>
                <c:formatCode>0</c:formatCode>
                <c:ptCount val="6"/>
                <c:pt idx="0">
                  <c:v>27.880560915000196</c:v>
                </c:pt>
                <c:pt idx="1">
                  <c:v>16.636645422067112</c:v>
                </c:pt>
                <c:pt idx="2">
                  <c:v>8.5599895130186763</c:v>
                </c:pt>
                <c:pt idx="3">
                  <c:v>3.6189642218654097</c:v>
                </c:pt>
                <c:pt idx="4">
                  <c:v>63.894317645380262</c:v>
                </c:pt>
                <c:pt idx="5">
                  <c:v>2.329732915978862</c:v>
                </c:pt>
              </c:numCache>
            </c:numRef>
          </c:val>
          <c:extLst>
            <c:ext xmlns:c16="http://schemas.microsoft.com/office/drawing/2014/chart" uri="{C3380CC4-5D6E-409C-BE32-E72D297353CC}">
              <c16:uniqueId val="{0000001B-27A3-44F1-A9BB-CB50D1844F62}"/>
            </c:ext>
          </c:extLst>
        </c:ser>
        <c:ser>
          <c:idx val="3"/>
          <c:order val="3"/>
          <c:tx>
            <c:strRef>
              <c:f>Dati!$F$226</c:f>
              <c:strCache>
                <c:ptCount val="1"/>
                <c:pt idx="0">
                  <c:v>08.2020., n=1009</c:v>
                </c:pt>
              </c:strCache>
            </c:strRef>
          </c:tx>
          <c:spPr>
            <a:solidFill>
              <a:srgbClr val="F4A698"/>
            </a:solidFill>
          </c:spPr>
          <c:invertIfNegative val="0"/>
          <c:dLbls>
            <c:spPr>
              <a:noFill/>
              <a:ln>
                <a:noFill/>
              </a:ln>
              <a:effectLst/>
            </c:spPr>
            <c:txPr>
              <a:bodyPr wrap="square" lIns="38100" tIns="19050" rIns="38100" bIns="19050" anchor="ctr">
                <a:spAutoFit/>
              </a:bodyPr>
              <a:lstStyle/>
              <a:p>
                <a:pPr>
                  <a:defRPr sz="1000" b="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Dati!$B$227:$B$232</c:f>
              <c:strCache>
                <c:ptCount val="6"/>
                <c:pt idx="0">
                  <c:v>Zina, kur var iegādāties cigaretes</c:v>
                </c:pt>
                <c:pt idx="1">
                  <c:v>Zina, kur var iegādāties alkoholu</c:v>
                </c:pt>
                <c:pt idx="2">
                  <c:v>Zina, kur var iegādāties degvielu</c:v>
                </c:pt>
                <c:pt idx="3">
                  <c:v>Zina, kur var iegādāties elektroniskās cigaretes, karsējamo tabaku vai nikotīna spilventiņus*</c:v>
                </c:pt>
                <c:pt idx="4">
                  <c:v>Nē</c:v>
                </c:pt>
                <c:pt idx="5">
                  <c:v>Grūti pateikt</c:v>
                </c:pt>
              </c:strCache>
            </c:strRef>
          </c:cat>
          <c:val>
            <c:numRef>
              <c:f>Dati!$F$227:$F$232</c:f>
              <c:numCache>
                <c:formatCode>0</c:formatCode>
                <c:ptCount val="6"/>
                <c:pt idx="0">
                  <c:v>27.946503509891034</c:v>
                </c:pt>
                <c:pt idx="1">
                  <c:v>15.210351338721965</c:v>
                </c:pt>
                <c:pt idx="2">
                  <c:v>10.531127197727562</c:v>
                </c:pt>
                <c:pt idx="3">
                  <c:v>1.8280692387538979</c:v>
                </c:pt>
                <c:pt idx="4">
                  <c:v>61.789907127292857</c:v>
                </c:pt>
                <c:pt idx="5">
                  <c:v>3.844381892400567</c:v>
                </c:pt>
              </c:numCache>
            </c:numRef>
          </c:val>
          <c:extLst>
            <c:ext xmlns:c16="http://schemas.microsoft.com/office/drawing/2014/chart" uri="{C3380CC4-5D6E-409C-BE32-E72D297353CC}">
              <c16:uniqueId val="{0000001C-27A3-44F1-A9BB-CB50D1844F62}"/>
            </c:ext>
          </c:extLst>
        </c:ser>
        <c:ser>
          <c:idx val="4"/>
          <c:order val="4"/>
          <c:tx>
            <c:strRef>
              <c:f>Dati!$G$226</c:f>
              <c:strCache>
                <c:ptCount val="1"/>
                <c:pt idx="0">
                  <c:v>05.2019., n=1017</c:v>
                </c:pt>
              </c:strCache>
            </c:strRef>
          </c:tx>
          <c:spPr>
            <a:solidFill>
              <a:srgbClr val="F9D2CC"/>
            </a:solidFill>
          </c:spPr>
          <c:invertIfNegative val="0"/>
          <c:dLbls>
            <c:spPr>
              <a:noFill/>
              <a:ln>
                <a:noFill/>
              </a:ln>
              <a:effectLst/>
            </c:spPr>
            <c:txPr>
              <a:bodyPr wrap="square" lIns="38100" tIns="19050" rIns="38100" bIns="19050" anchor="ctr">
                <a:spAutoFit/>
              </a:bodyPr>
              <a:lstStyle/>
              <a:p>
                <a:pPr>
                  <a:defRPr sz="10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Dati!$B$227:$B$232</c:f>
              <c:strCache>
                <c:ptCount val="6"/>
                <c:pt idx="0">
                  <c:v>Zina, kur var iegādāties cigaretes</c:v>
                </c:pt>
                <c:pt idx="1">
                  <c:v>Zina, kur var iegādāties alkoholu</c:v>
                </c:pt>
                <c:pt idx="2">
                  <c:v>Zina, kur var iegādāties degvielu</c:v>
                </c:pt>
                <c:pt idx="3">
                  <c:v>Zina, kur var iegādāties elektroniskās cigaretes, karsējamo tabaku vai nikotīna spilventiņus*</c:v>
                </c:pt>
                <c:pt idx="4">
                  <c:v>Nē</c:v>
                </c:pt>
                <c:pt idx="5">
                  <c:v>Grūti pateikt</c:v>
                </c:pt>
              </c:strCache>
            </c:strRef>
          </c:cat>
          <c:val>
            <c:numRef>
              <c:f>Dati!$G$227:$G$232</c:f>
              <c:numCache>
                <c:formatCode>0</c:formatCode>
                <c:ptCount val="6"/>
                <c:pt idx="0">
                  <c:v>30.753708007307178</c:v>
                </c:pt>
                <c:pt idx="1">
                  <c:v>21.887480859915424</c:v>
                </c:pt>
                <c:pt idx="2">
                  <c:v>12.085148969304313</c:v>
                </c:pt>
                <c:pt idx="4">
                  <c:v>55.663609164122477</c:v>
                </c:pt>
                <c:pt idx="5">
                  <c:v>7.649770770423606</c:v>
                </c:pt>
              </c:numCache>
            </c:numRef>
          </c:val>
          <c:extLst>
            <c:ext xmlns:c16="http://schemas.microsoft.com/office/drawing/2014/chart" uri="{C3380CC4-5D6E-409C-BE32-E72D297353CC}">
              <c16:uniqueId val="{0000001D-27A3-44F1-A9BB-CB50D1844F62}"/>
            </c:ext>
          </c:extLst>
        </c:ser>
        <c:dLbls>
          <c:showLegendKey val="0"/>
          <c:showVal val="0"/>
          <c:showCatName val="0"/>
          <c:showSerName val="0"/>
          <c:showPercent val="0"/>
          <c:showBubbleSize val="0"/>
        </c:dLbls>
        <c:gapWidth val="20"/>
        <c:axId val="539039536"/>
        <c:axId val="539038360"/>
      </c:barChart>
      <c:catAx>
        <c:axId val="53903953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539038360"/>
        <c:crosses val="autoZero"/>
        <c:auto val="1"/>
        <c:lblAlgn val="ctr"/>
        <c:lblOffset val="100"/>
        <c:tickLblSkip val="1"/>
        <c:tickMarkSkip val="1"/>
        <c:noMultiLvlLbl val="0"/>
      </c:catAx>
      <c:valAx>
        <c:axId val="539038360"/>
        <c:scaling>
          <c:orientation val="minMax"/>
          <c:min val="0"/>
        </c:scaling>
        <c:delete val="1"/>
        <c:axPos val="t"/>
        <c:numFmt formatCode="0" sourceLinked="1"/>
        <c:majorTickMark val="out"/>
        <c:minorTickMark val="none"/>
        <c:tickLblPos val="nextTo"/>
        <c:crossAx val="539039536"/>
        <c:crosses val="autoZero"/>
        <c:crossBetween val="between"/>
        <c:majorUnit val="20"/>
      </c:valAx>
      <c:spPr>
        <a:noFill/>
        <a:ln w="25400">
          <a:noFill/>
        </a:ln>
      </c:spPr>
    </c:plotArea>
    <c:legend>
      <c:legendPos val="r"/>
      <c:layout>
        <c:manualLayout>
          <c:xMode val="edge"/>
          <c:yMode val="edge"/>
          <c:x val="0.73227905583377817"/>
          <c:y val="0.38079932597193955"/>
          <c:w val="0.22609147882488714"/>
          <c:h val="0.24410913228121162"/>
        </c:manualLayout>
      </c:layout>
      <c:overlay val="0"/>
      <c:txPr>
        <a:bodyPr/>
        <a:lstStyle/>
        <a:p>
          <a:pPr>
            <a:defRPr sz="10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24872679631341199"/>
          <c:y val="0.10477359296030674"/>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765383239529729"/>
          <c:y val="0.14401887412219569"/>
          <c:w val="0.72346167604702705"/>
          <c:h val="0.8388056254698012"/>
        </c:manualLayout>
      </c:layout>
      <c:barChart>
        <c:barDir val="bar"/>
        <c:grouping val="stacked"/>
        <c:varyColors val="0"/>
        <c:ser>
          <c:idx val="0"/>
          <c:order val="0"/>
          <c:tx>
            <c:strRef>
              <c:f>Dati!$C$234</c:f>
              <c:strCache>
                <c:ptCount val="1"/>
                <c:pt idx="0">
                  <c:v>.</c:v>
                </c:pt>
              </c:strCache>
            </c:strRef>
          </c:tx>
          <c:spPr>
            <a:noFill/>
            <a:ln w="25400">
              <a:noFill/>
            </a:ln>
          </c:spPr>
          <c:invertIfNegative val="0"/>
          <c:dLbls>
            <c:delete val="1"/>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Dati!$C$235:$C$276</c:f>
              <c:numCache>
                <c:formatCode>General</c:formatCode>
                <c:ptCount val="42"/>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7" formatCode="0">
                  <c:v>5</c:v>
                </c:pt>
                <c:pt idx="19" formatCode="0">
                  <c:v>5</c:v>
                </c:pt>
                <c:pt idx="20" formatCode="0">
                  <c:v>5</c:v>
                </c:pt>
                <c:pt idx="21" formatCode="0">
                  <c:v>5</c:v>
                </c:pt>
                <c:pt idx="22" formatCode="0">
                  <c:v>5</c:v>
                </c:pt>
                <c:pt idx="23" formatCode="0">
                  <c:v>5</c:v>
                </c:pt>
                <c:pt idx="25" formatCode="0">
                  <c:v>5</c:v>
                </c:pt>
                <c:pt idx="26" formatCode="0">
                  <c:v>5</c:v>
                </c:pt>
                <c:pt idx="27" formatCode="0">
                  <c:v>5</c:v>
                </c:pt>
                <c:pt idx="28" formatCode="0">
                  <c:v>5</c:v>
                </c:pt>
                <c:pt idx="29" formatCode="0">
                  <c:v>5</c:v>
                </c:pt>
                <c:pt idx="31" formatCode="0">
                  <c:v>5</c:v>
                </c:pt>
                <c:pt idx="32" formatCode="0">
                  <c:v>5</c:v>
                </c:pt>
                <c:pt idx="33" formatCode="0">
                  <c:v>5</c:v>
                </c:pt>
                <c:pt idx="35" formatCode="0">
                  <c:v>5</c:v>
                </c:pt>
                <c:pt idx="36" formatCode="0">
                  <c:v>5</c:v>
                </c:pt>
                <c:pt idx="37" formatCode="0">
                  <c:v>5</c:v>
                </c:pt>
                <c:pt idx="39" formatCode="0">
                  <c:v>5</c:v>
                </c:pt>
                <c:pt idx="40" formatCode="0">
                  <c:v>5</c:v>
                </c:pt>
                <c:pt idx="41" formatCode="0">
                  <c:v>5</c:v>
                </c:pt>
              </c:numCache>
            </c:numRef>
          </c:val>
          <c:extLst>
            <c:ext xmlns:c16="http://schemas.microsoft.com/office/drawing/2014/chart" uri="{C3380CC4-5D6E-409C-BE32-E72D297353CC}">
              <c16:uniqueId val="{00000000-8D74-4D74-B859-16F181E3CE6A}"/>
            </c:ext>
          </c:extLst>
        </c:ser>
        <c:ser>
          <c:idx val="1"/>
          <c:order val="1"/>
          <c:tx>
            <c:strRef>
              <c:f>Dati!$D$234</c:f>
              <c:strCache>
                <c:ptCount val="1"/>
                <c:pt idx="0">
                  <c:v>Zina, kur var iegādāties cigaretes</c:v>
                </c:pt>
              </c:strCache>
            </c:strRef>
          </c:tx>
          <c:spPr>
            <a:solidFill>
              <a:schemeClr val="accent3">
                <a:lumMod val="50000"/>
              </a:schemeClr>
            </a:solidFill>
            <a:ln w="25400">
              <a:noFill/>
            </a:ln>
          </c:spPr>
          <c:invertIfNegative val="0"/>
          <c:dLbls>
            <c:spPr>
              <a:noFill/>
              <a:ln w="25400">
                <a:noFill/>
              </a:ln>
            </c:spPr>
            <c:txPr>
              <a:bodyPr/>
              <a:lstStyle/>
              <a:p>
                <a:pPr>
                  <a:defRPr sz="9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Dati!$D$235:$D$276</c:f>
              <c:numCache>
                <c:formatCode>General</c:formatCode>
                <c:ptCount val="42"/>
                <c:pt idx="0" formatCode="0">
                  <c:v>21.830440599387526</c:v>
                </c:pt>
                <c:pt idx="2" formatCode="0">
                  <c:v>29.261584958703821</c:v>
                </c:pt>
                <c:pt idx="3" formatCode="0">
                  <c:v>14.898408003383452</c:v>
                </c:pt>
                <c:pt idx="5" formatCode="0">
                  <c:v>25.008094525066166</c:v>
                </c:pt>
                <c:pt idx="6" formatCode="0">
                  <c:v>23.985111722318649</c:v>
                </c:pt>
                <c:pt idx="7" formatCode="0">
                  <c:v>24.681793819089496</c:v>
                </c:pt>
                <c:pt idx="8" formatCode="0">
                  <c:v>20.270692678671676</c:v>
                </c:pt>
                <c:pt idx="9" formatCode="0">
                  <c:v>23.287149837929622</c:v>
                </c:pt>
                <c:pt idx="10" formatCode="0">
                  <c:v>14.303814420735561</c:v>
                </c:pt>
                <c:pt idx="12" formatCode="0">
                  <c:v>21.554804785599039</c:v>
                </c:pt>
                <c:pt idx="13" formatCode="0">
                  <c:v>23.045993059018667</c:v>
                </c:pt>
                <c:pt idx="15" formatCode="0">
                  <c:v>30.691205192544366</c:v>
                </c:pt>
                <c:pt idx="16" formatCode="0">
                  <c:v>23.797723696305319</c:v>
                </c:pt>
                <c:pt idx="17" formatCode="0">
                  <c:v>14.682628888834474</c:v>
                </c:pt>
                <c:pt idx="19" formatCode="0">
                  <c:v>23.532638315236298</c:v>
                </c:pt>
                <c:pt idx="20" formatCode="0">
                  <c:v>20.289865434373716</c:v>
                </c:pt>
                <c:pt idx="21" formatCode="0">
                  <c:v>18.549895960926257</c:v>
                </c:pt>
                <c:pt idx="22" formatCode="0">
                  <c:v>23.745819573710151</c:v>
                </c:pt>
                <c:pt idx="23" formatCode="0">
                  <c:v>22.898752127633855</c:v>
                </c:pt>
                <c:pt idx="25" formatCode="0">
                  <c:v>26.190867231168347</c:v>
                </c:pt>
                <c:pt idx="26" formatCode="0">
                  <c:v>20.670533393076216</c:v>
                </c:pt>
                <c:pt idx="27" formatCode="0">
                  <c:v>12.56895952790325</c:v>
                </c:pt>
                <c:pt idx="28" formatCode="0">
                  <c:v>23.412187512700008</c:v>
                </c:pt>
                <c:pt idx="29" formatCode="0">
                  <c:v>20.163653271010201</c:v>
                </c:pt>
                <c:pt idx="31" formatCode="0">
                  <c:v>26.190867231168347</c:v>
                </c:pt>
                <c:pt idx="32" formatCode="0">
                  <c:v>18.531636364863186</c:v>
                </c:pt>
                <c:pt idx="33" formatCode="0">
                  <c:v>21.137361289880541</c:v>
                </c:pt>
                <c:pt idx="35" formatCode="0">
                  <c:v>82.631641938653289</c:v>
                </c:pt>
                <c:pt idx="36" formatCode="0">
                  <c:v>57.77520777846069</c:v>
                </c:pt>
                <c:pt idx="37" formatCode="0">
                  <c:v>7.1788946897763521</c:v>
                </c:pt>
                <c:pt idx="39" formatCode="0">
                  <c:v>46.258788449684268</c:v>
                </c:pt>
                <c:pt idx="40" formatCode="0">
                  <c:v>16.789648392223889</c:v>
                </c:pt>
                <c:pt idx="41" formatCode="0">
                  <c:v>6.3522728544005629</c:v>
                </c:pt>
              </c:numCache>
            </c:numRef>
          </c:val>
          <c:extLst>
            <c:ext xmlns:c16="http://schemas.microsoft.com/office/drawing/2014/chart" uri="{C3380CC4-5D6E-409C-BE32-E72D297353CC}">
              <c16:uniqueId val="{00000001-8D74-4D74-B859-16F181E3CE6A}"/>
            </c:ext>
          </c:extLst>
        </c:ser>
        <c:ser>
          <c:idx val="2"/>
          <c:order val="2"/>
          <c:tx>
            <c:strRef>
              <c:f>Dati!$E$234</c:f>
              <c:strCache>
                <c:ptCount val="1"/>
                <c:pt idx="0">
                  <c:v>.</c:v>
                </c:pt>
              </c:strCache>
            </c:strRef>
          </c:tx>
          <c:spPr>
            <a:noFill/>
            <a:ln w="25400">
              <a:noFill/>
            </a:ln>
          </c:spPr>
          <c:invertIfNegative val="0"/>
          <c:dLbls>
            <c:delete val="1"/>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Dati!$E$235:$E$276</c:f>
              <c:numCache>
                <c:formatCode>General</c:formatCode>
                <c:ptCount val="42"/>
                <c:pt idx="0" formatCode="0">
                  <c:v>67.801201339265759</c:v>
                </c:pt>
                <c:pt idx="2" formatCode="0">
                  <c:v>60.370056979949467</c:v>
                </c:pt>
                <c:pt idx="3" formatCode="0">
                  <c:v>74.733233935269837</c:v>
                </c:pt>
                <c:pt idx="5" formatCode="0">
                  <c:v>64.623547413587119</c:v>
                </c:pt>
                <c:pt idx="6" formatCode="0">
                  <c:v>65.646530216334639</c:v>
                </c:pt>
                <c:pt idx="7" formatCode="0">
                  <c:v>64.949848119563796</c:v>
                </c:pt>
                <c:pt idx="8" formatCode="0">
                  <c:v>69.360949259981609</c:v>
                </c:pt>
                <c:pt idx="9" formatCode="0">
                  <c:v>66.34449210072367</c:v>
                </c:pt>
                <c:pt idx="10" formatCode="0">
                  <c:v>75.327827517917726</c:v>
                </c:pt>
                <c:pt idx="12" formatCode="0">
                  <c:v>68.076837153054242</c:v>
                </c:pt>
                <c:pt idx="13" formatCode="0">
                  <c:v>66.585648879634618</c:v>
                </c:pt>
                <c:pt idx="15" formatCode="0">
                  <c:v>58.940436746108922</c:v>
                </c:pt>
                <c:pt idx="16" formatCode="0">
                  <c:v>65.833918242347977</c:v>
                </c:pt>
                <c:pt idx="17" formatCode="0">
                  <c:v>74.949013049818817</c:v>
                </c:pt>
                <c:pt idx="19" formatCode="0">
                  <c:v>66.099003623416991</c:v>
                </c:pt>
                <c:pt idx="20" formatCode="0">
                  <c:v>69.341776504279579</c:v>
                </c:pt>
                <c:pt idx="21" formatCode="0">
                  <c:v>71.081745977727024</c:v>
                </c:pt>
                <c:pt idx="22" formatCode="0">
                  <c:v>65.885822364943138</c:v>
                </c:pt>
                <c:pt idx="23" formatCode="0">
                  <c:v>66.732889811019433</c:v>
                </c:pt>
                <c:pt idx="25" formatCode="0">
                  <c:v>63.440774707484941</c:v>
                </c:pt>
                <c:pt idx="26" formatCode="0">
                  <c:v>68.961108545577076</c:v>
                </c:pt>
                <c:pt idx="27" formatCode="0">
                  <c:v>77.062682410750043</c:v>
                </c:pt>
                <c:pt idx="28" formatCode="0">
                  <c:v>66.219454425953273</c:v>
                </c:pt>
                <c:pt idx="29" formatCode="0">
                  <c:v>69.467988667643084</c:v>
                </c:pt>
                <c:pt idx="31" formatCode="0">
                  <c:v>63.440774707484941</c:v>
                </c:pt>
                <c:pt idx="32" formatCode="0">
                  <c:v>71.100005573790099</c:v>
                </c:pt>
                <c:pt idx="33" formatCode="0">
                  <c:v>68.494280648772744</c:v>
                </c:pt>
                <c:pt idx="35" formatCode="0">
                  <c:v>7</c:v>
                </c:pt>
                <c:pt idx="36" formatCode="0">
                  <c:v>31.856434160192599</c:v>
                </c:pt>
                <c:pt idx="37" formatCode="0">
                  <c:v>82.452747248876932</c:v>
                </c:pt>
                <c:pt idx="39" formatCode="0">
                  <c:v>43.372853488969021</c:v>
                </c:pt>
                <c:pt idx="40" formatCode="0">
                  <c:v>72.841993546429393</c:v>
                </c:pt>
                <c:pt idx="41" formatCode="0">
                  <c:v>83.279369084252721</c:v>
                </c:pt>
              </c:numCache>
            </c:numRef>
          </c:val>
          <c:extLst>
            <c:ext xmlns:c16="http://schemas.microsoft.com/office/drawing/2014/chart" uri="{C3380CC4-5D6E-409C-BE32-E72D297353CC}">
              <c16:uniqueId val="{00000002-8D74-4D74-B859-16F181E3CE6A}"/>
            </c:ext>
          </c:extLst>
        </c:ser>
        <c:ser>
          <c:idx val="3"/>
          <c:order val="3"/>
          <c:tx>
            <c:strRef>
              <c:f>Dati!$F$234</c:f>
              <c:strCache>
                <c:ptCount val="1"/>
                <c:pt idx="0">
                  <c:v>Zina, kur var iegādāties alkoholu</c:v>
                </c:pt>
              </c:strCache>
            </c:strRef>
          </c:tx>
          <c:spPr>
            <a:solidFill>
              <a:srgbClr val="CF3117"/>
            </a:solidFill>
            <a:ln w="25400">
              <a:noFill/>
            </a:ln>
          </c:spPr>
          <c:invertIfNegative val="0"/>
          <c:dLbls>
            <c:spPr>
              <a:noFill/>
              <a:ln w="25400">
                <a:noFill/>
              </a:ln>
            </c:spPr>
            <c:txPr>
              <a:bodyPr/>
              <a:lstStyle/>
              <a:p>
                <a:pPr>
                  <a:defRPr sz="9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Dati!$F$235:$F$276</c:f>
              <c:numCache>
                <c:formatCode>General</c:formatCode>
                <c:ptCount val="42"/>
                <c:pt idx="0" formatCode="0">
                  <c:v>11.432875728268538</c:v>
                </c:pt>
                <c:pt idx="2" formatCode="0">
                  <c:v>15.402461486920624</c:v>
                </c:pt>
                <c:pt idx="3" formatCode="0">
                  <c:v>7.7299066374969412</c:v>
                </c:pt>
                <c:pt idx="5" formatCode="0">
                  <c:v>14.528999869687073</c:v>
                </c:pt>
                <c:pt idx="6" formatCode="0">
                  <c:v>12.743062277387418</c:v>
                </c:pt>
                <c:pt idx="7" formatCode="0">
                  <c:v>14.622232633509372</c:v>
                </c:pt>
                <c:pt idx="8" formatCode="0">
                  <c:v>11.144318986871417</c:v>
                </c:pt>
                <c:pt idx="9" formatCode="0">
                  <c:v>9.0647596147879401</c:v>
                </c:pt>
                <c:pt idx="10" formatCode="0">
                  <c:v>7.4264657294265746</c:v>
                </c:pt>
                <c:pt idx="12" formatCode="0">
                  <c:v>10.178206408856267</c:v>
                </c:pt>
                <c:pt idx="13" formatCode="0">
                  <c:v>13.829173428704562</c:v>
                </c:pt>
                <c:pt idx="15" formatCode="0">
                  <c:v>14.673490339311419</c:v>
                </c:pt>
                <c:pt idx="16" formatCode="0">
                  <c:v>11.337748354195835</c:v>
                </c:pt>
                <c:pt idx="17" formatCode="0">
                  <c:v>10.781453186258048</c:v>
                </c:pt>
                <c:pt idx="19" formatCode="0">
                  <c:v>10.619880996468799</c:v>
                </c:pt>
                <c:pt idx="20" formatCode="0">
                  <c:v>9.0422572692928576</c:v>
                </c:pt>
                <c:pt idx="21" formatCode="0">
                  <c:v>10.593084451699429</c:v>
                </c:pt>
                <c:pt idx="22" formatCode="0">
                  <c:v>15.29359538561569</c:v>
                </c:pt>
                <c:pt idx="23" formatCode="0">
                  <c:v>12.47717755391318</c:v>
                </c:pt>
                <c:pt idx="25" formatCode="0">
                  <c:v>16.36254300306177</c:v>
                </c:pt>
                <c:pt idx="26" formatCode="0">
                  <c:v>10.721429735537493</c:v>
                </c:pt>
                <c:pt idx="27" formatCode="0">
                  <c:v>5.5329175614570669</c:v>
                </c:pt>
                <c:pt idx="28" formatCode="0">
                  <c:v>10.89585279948334</c:v>
                </c:pt>
                <c:pt idx="29" formatCode="0">
                  <c:v>6.6327530230262424</c:v>
                </c:pt>
                <c:pt idx="31" formatCode="0">
                  <c:v>16.36254300306177</c:v>
                </c:pt>
                <c:pt idx="32" formatCode="0">
                  <c:v>9.3009526348735321</c:v>
                </c:pt>
                <c:pt idx="33" formatCode="0">
                  <c:v>8.5684520464880034</c:v>
                </c:pt>
                <c:pt idx="35" formatCode="0">
                  <c:v>40.270134381295314</c:v>
                </c:pt>
                <c:pt idx="36" formatCode="0">
                  <c:v>28.81991224054671</c:v>
                </c:pt>
                <c:pt idx="37" formatCode="0">
                  <c:v>4.9025631757389059</c:v>
                </c:pt>
                <c:pt idx="39" formatCode="0">
                  <c:v>22.000498724347548</c:v>
                </c:pt>
                <c:pt idx="40" formatCode="0">
                  <c:v>9.7862468159016984</c:v>
                </c:pt>
                <c:pt idx="41" formatCode="0">
                  <c:v>4.4240129220139597</c:v>
                </c:pt>
              </c:numCache>
            </c:numRef>
          </c:val>
          <c:extLst>
            <c:ext xmlns:c16="http://schemas.microsoft.com/office/drawing/2014/chart" uri="{C3380CC4-5D6E-409C-BE32-E72D297353CC}">
              <c16:uniqueId val="{00000003-8D74-4D74-B859-16F181E3CE6A}"/>
            </c:ext>
          </c:extLst>
        </c:ser>
        <c:ser>
          <c:idx val="4"/>
          <c:order val="4"/>
          <c:tx>
            <c:strRef>
              <c:f>Dati!$G$234</c:f>
              <c:strCache>
                <c:ptCount val="1"/>
                <c:pt idx="0">
                  <c:v>.</c:v>
                </c:pt>
              </c:strCache>
            </c:strRef>
          </c:tx>
          <c:spPr>
            <a:noFill/>
            <a:ln w="25400">
              <a:noFill/>
            </a:ln>
          </c:spPr>
          <c:invertIfNegative val="0"/>
          <c:dLbls>
            <c:delete val="1"/>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Dati!$G$235:$G$276</c:f>
              <c:numCache>
                <c:formatCode>General</c:formatCode>
                <c:ptCount val="42"/>
                <c:pt idx="0" formatCode="0">
                  <c:v>35.83725865302678</c:v>
                </c:pt>
                <c:pt idx="2" formatCode="0">
                  <c:v>31.867672894374692</c:v>
                </c:pt>
                <c:pt idx="3" formatCode="0">
                  <c:v>39.540227743798376</c:v>
                </c:pt>
                <c:pt idx="5" formatCode="0">
                  <c:v>32.741134511608237</c:v>
                </c:pt>
                <c:pt idx="6" formatCode="0">
                  <c:v>34.527072103907898</c:v>
                </c:pt>
                <c:pt idx="7" formatCode="0">
                  <c:v>32.647901747785944</c:v>
                </c:pt>
                <c:pt idx="8" formatCode="0">
                  <c:v>36.125815394423896</c:v>
                </c:pt>
                <c:pt idx="9" formatCode="0">
                  <c:v>38.205374766507376</c:v>
                </c:pt>
                <c:pt idx="10" formatCode="0">
                  <c:v>39.84366865186874</c:v>
                </c:pt>
                <c:pt idx="12" formatCode="0">
                  <c:v>37.091927972439045</c:v>
                </c:pt>
                <c:pt idx="13" formatCode="0">
                  <c:v>33.44096095259075</c:v>
                </c:pt>
                <c:pt idx="15" formatCode="0">
                  <c:v>32.596644041983893</c:v>
                </c:pt>
                <c:pt idx="16" formatCode="0">
                  <c:v>35.932386027099483</c:v>
                </c:pt>
                <c:pt idx="17" formatCode="0">
                  <c:v>36.488681195037266</c:v>
                </c:pt>
                <c:pt idx="19" formatCode="0">
                  <c:v>36.650253384826513</c:v>
                </c:pt>
                <c:pt idx="20" formatCode="0">
                  <c:v>38.22787711200246</c:v>
                </c:pt>
                <c:pt idx="21" formatCode="0">
                  <c:v>36.677049929595881</c:v>
                </c:pt>
                <c:pt idx="22" formatCode="0">
                  <c:v>31.976538995679626</c:v>
                </c:pt>
                <c:pt idx="23" formatCode="0">
                  <c:v>34.792956827382135</c:v>
                </c:pt>
                <c:pt idx="25" formatCode="0">
                  <c:v>30.907591378233544</c:v>
                </c:pt>
                <c:pt idx="26" formatCode="0">
                  <c:v>36.548704645757823</c:v>
                </c:pt>
                <c:pt idx="27" formatCode="0">
                  <c:v>41.737216819838245</c:v>
                </c:pt>
                <c:pt idx="28" formatCode="0">
                  <c:v>36.374281581811971</c:v>
                </c:pt>
                <c:pt idx="29" formatCode="0">
                  <c:v>40.637381358269074</c:v>
                </c:pt>
                <c:pt idx="31" formatCode="0">
                  <c:v>30.907591378233544</c:v>
                </c:pt>
                <c:pt idx="32" formatCode="0">
                  <c:v>37.969181746421782</c:v>
                </c:pt>
                <c:pt idx="33" formatCode="0">
                  <c:v>38.701682334807309</c:v>
                </c:pt>
                <c:pt idx="35" formatCode="0">
                  <c:v>7</c:v>
                </c:pt>
                <c:pt idx="36" formatCode="0">
                  <c:v>18.450222140748604</c:v>
                </c:pt>
                <c:pt idx="37" formatCode="0">
                  <c:v>42.367571205556409</c:v>
                </c:pt>
                <c:pt idx="39" formatCode="0">
                  <c:v>25.269635656947766</c:v>
                </c:pt>
                <c:pt idx="40" formatCode="0">
                  <c:v>37.483887565393616</c:v>
                </c:pt>
                <c:pt idx="41" formatCode="0">
                  <c:v>42.846121459281356</c:v>
                </c:pt>
              </c:numCache>
            </c:numRef>
          </c:val>
          <c:extLst>
            <c:ext xmlns:c16="http://schemas.microsoft.com/office/drawing/2014/chart" uri="{C3380CC4-5D6E-409C-BE32-E72D297353CC}">
              <c16:uniqueId val="{00000004-8D74-4D74-B859-16F181E3CE6A}"/>
            </c:ext>
          </c:extLst>
        </c:ser>
        <c:ser>
          <c:idx val="5"/>
          <c:order val="5"/>
          <c:tx>
            <c:strRef>
              <c:f>Dati!$H$234</c:f>
              <c:strCache>
                <c:ptCount val="1"/>
                <c:pt idx="0">
                  <c:v>Zina, kur var iegādāties degvielu</c:v>
                </c:pt>
              </c:strCache>
            </c:strRef>
          </c:tx>
          <c:spPr>
            <a:solidFill>
              <a:schemeClr val="accent3">
                <a:lumMod val="60000"/>
                <a:lumOff val="40000"/>
              </a:schemeClr>
            </a:solidFill>
            <a:ln w="25400">
              <a:noFill/>
            </a:ln>
          </c:spPr>
          <c:invertIfNegative val="0"/>
          <c:dLbls>
            <c:spPr>
              <a:noFill/>
              <a:ln w="25400">
                <a:noFill/>
              </a:ln>
            </c:spPr>
            <c:txPr>
              <a:bodyPr/>
              <a:lstStyle/>
              <a:p>
                <a:pPr>
                  <a:defRPr sz="900"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Dati!$H$235:$H$276</c:f>
              <c:numCache>
                <c:formatCode>General</c:formatCode>
                <c:ptCount val="42"/>
                <c:pt idx="0" formatCode="0">
                  <c:v>8.6168772614377698</c:v>
                </c:pt>
                <c:pt idx="2" formatCode="0">
                  <c:v>12.00801397484399</c:v>
                </c:pt>
                <c:pt idx="3" formatCode="0">
                  <c:v>5.4535057673330503</c:v>
                </c:pt>
                <c:pt idx="5" formatCode="0">
                  <c:v>5.7595789960246329</c:v>
                </c:pt>
                <c:pt idx="6" formatCode="0">
                  <c:v>10.544299561460905</c:v>
                </c:pt>
                <c:pt idx="7" formatCode="0">
                  <c:v>11.209693025841661</c:v>
                </c:pt>
                <c:pt idx="8" formatCode="0">
                  <c:v>9.0205446867408465</c:v>
                </c:pt>
                <c:pt idx="9" formatCode="0">
                  <c:v>8.3655819361457251</c:v>
                </c:pt>
                <c:pt idx="10" formatCode="0">
                  <c:v>4.6298327211068369</c:v>
                </c:pt>
                <c:pt idx="12" formatCode="0">
                  <c:v>8.9246235982478481</c:v>
                </c:pt>
                <c:pt idx="13" formatCode="0">
                  <c:v>8.4365117205530762</c:v>
                </c:pt>
                <c:pt idx="15" formatCode="0">
                  <c:v>8.0066125166445978</c:v>
                </c:pt>
                <c:pt idx="16" formatCode="0">
                  <c:v>8.8727409164741999</c:v>
                </c:pt>
                <c:pt idx="17" formatCode="0">
                  <c:v>8.1662396036163454</c:v>
                </c:pt>
                <c:pt idx="19" formatCode="0">
                  <c:v>9.3376792232421391</c:v>
                </c:pt>
                <c:pt idx="20" formatCode="0">
                  <c:v>4.2432189914824257</c:v>
                </c:pt>
                <c:pt idx="21" formatCode="0">
                  <c:v>6.1660964638747773</c:v>
                </c:pt>
                <c:pt idx="22" formatCode="0">
                  <c:v>12.380221289187848</c:v>
                </c:pt>
                <c:pt idx="23" formatCode="0">
                  <c:v>11.119397622228735</c:v>
                </c:pt>
                <c:pt idx="25" formatCode="0">
                  <c:v>8.2563811210621818</c:v>
                </c:pt>
                <c:pt idx="26" formatCode="0">
                  <c:v>8.3472614375201584</c:v>
                </c:pt>
                <c:pt idx="27" formatCode="0">
                  <c:v>4.1113924039571517</c:v>
                </c:pt>
                <c:pt idx="28" formatCode="0">
                  <c:v>9.87402484707391</c:v>
                </c:pt>
                <c:pt idx="29" formatCode="0">
                  <c:v>12.828755149648376</c:v>
                </c:pt>
                <c:pt idx="31" formatCode="0">
                  <c:v>8.2563811210621818</c:v>
                </c:pt>
                <c:pt idx="32" formatCode="0">
                  <c:v>9.2097903456247696</c:v>
                </c:pt>
                <c:pt idx="33" formatCode="0">
                  <c:v>8.25711849860466</c:v>
                </c:pt>
                <c:pt idx="35" formatCode="0">
                  <c:v>29.912718040173029</c:v>
                </c:pt>
                <c:pt idx="36" formatCode="0">
                  <c:v>27.141640729721047</c:v>
                </c:pt>
                <c:pt idx="37" formatCode="0">
                  <c:v>3.1101096699341921</c:v>
                </c:pt>
                <c:pt idx="39" formatCode="0">
                  <c:v>14.358074064651557</c:v>
                </c:pt>
                <c:pt idx="40" formatCode="0">
                  <c:v>11.00483246665854</c:v>
                </c:pt>
                <c:pt idx="41" formatCode="0">
                  <c:v>3.3768937304644133</c:v>
                </c:pt>
              </c:numCache>
            </c:numRef>
          </c:val>
          <c:extLst>
            <c:ext xmlns:c16="http://schemas.microsoft.com/office/drawing/2014/chart" uri="{C3380CC4-5D6E-409C-BE32-E72D297353CC}">
              <c16:uniqueId val="{00000005-8D74-4D74-B859-16F181E3CE6A}"/>
            </c:ext>
          </c:extLst>
        </c:ser>
        <c:ser>
          <c:idx val="6"/>
          <c:order val="6"/>
          <c:tx>
            <c:strRef>
              <c:f>Dati!$I$234</c:f>
              <c:strCache>
                <c:ptCount val="1"/>
                <c:pt idx="0">
                  <c:v>.</c:v>
                </c:pt>
              </c:strCache>
            </c:strRef>
          </c:tx>
          <c:spPr>
            <a:noFill/>
            <a:ln w="25400">
              <a:noFill/>
            </a:ln>
          </c:spPr>
          <c:invertIfNegative val="0"/>
          <c:dLbls>
            <c:delete val="1"/>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Dati!$I$235:$I$276</c:f>
              <c:numCache>
                <c:formatCode>General</c:formatCode>
                <c:ptCount val="42"/>
                <c:pt idx="0" formatCode="0">
                  <c:v>28.295840778735261</c:v>
                </c:pt>
                <c:pt idx="2" formatCode="0">
                  <c:v>24.904704065329039</c:v>
                </c:pt>
                <c:pt idx="3" formatCode="0">
                  <c:v>31.459212272839977</c:v>
                </c:pt>
                <c:pt idx="5" formatCode="0">
                  <c:v>31.153139044148396</c:v>
                </c:pt>
                <c:pt idx="6" formatCode="0">
                  <c:v>26.368418478712123</c:v>
                </c:pt>
                <c:pt idx="7" formatCode="0">
                  <c:v>25.703025014331367</c:v>
                </c:pt>
                <c:pt idx="8" formatCode="0">
                  <c:v>27.892173353432185</c:v>
                </c:pt>
                <c:pt idx="9" formatCode="0">
                  <c:v>28.547136104027302</c:v>
                </c:pt>
                <c:pt idx="10" formatCode="0">
                  <c:v>32.282885319066196</c:v>
                </c:pt>
                <c:pt idx="12" formatCode="0">
                  <c:v>27.988094441925181</c:v>
                </c:pt>
                <c:pt idx="13" formatCode="0">
                  <c:v>28.476206319619955</c:v>
                </c:pt>
                <c:pt idx="15" formatCode="0">
                  <c:v>28.906105523528431</c:v>
                </c:pt>
                <c:pt idx="16" formatCode="0">
                  <c:v>28.039977123698829</c:v>
                </c:pt>
                <c:pt idx="17" formatCode="0">
                  <c:v>28.746478436556686</c:v>
                </c:pt>
                <c:pt idx="19" formatCode="0">
                  <c:v>27.575038816930892</c:v>
                </c:pt>
                <c:pt idx="20" formatCode="0">
                  <c:v>32.669499048690604</c:v>
                </c:pt>
                <c:pt idx="21" formatCode="0">
                  <c:v>30.746621576298253</c:v>
                </c:pt>
                <c:pt idx="22" formatCode="0">
                  <c:v>24.532496750985182</c:v>
                </c:pt>
                <c:pt idx="23" formatCode="0">
                  <c:v>25.793320417944294</c:v>
                </c:pt>
                <c:pt idx="25" formatCode="0">
                  <c:v>28.656336919110849</c:v>
                </c:pt>
                <c:pt idx="26" formatCode="0">
                  <c:v>28.565456602652873</c:v>
                </c:pt>
                <c:pt idx="27" formatCode="0">
                  <c:v>32.801325636215878</c:v>
                </c:pt>
                <c:pt idx="28" formatCode="0">
                  <c:v>27.038693193099121</c:v>
                </c:pt>
                <c:pt idx="29" formatCode="0">
                  <c:v>24.083962890524653</c:v>
                </c:pt>
                <c:pt idx="31" formatCode="0">
                  <c:v>28.656336919110849</c:v>
                </c:pt>
                <c:pt idx="32" formatCode="0">
                  <c:v>27.702927694548258</c:v>
                </c:pt>
                <c:pt idx="33" formatCode="0">
                  <c:v>28.655599541568371</c:v>
                </c:pt>
                <c:pt idx="35" formatCode="0">
                  <c:v>7</c:v>
                </c:pt>
                <c:pt idx="36" formatCode="0">
                  <c:v>9.7710773104519824</c:v>
                </c:pt>
                <c:pt idx="37" formatCode="0">
                  <c:v>33.802608370238836</c:v>
                </c:pt>
                <c:pt idx="39" formatCode="0">
                  <c:v>22.554643975521472</c:v>
                </c:pt>
                <c:pt idx="40" formatCode="0">
                  <c:v>25.907885573514491</c:v>
                </c:pt>
                <c:pt idx="41" formatCode="0">
                  <c:v>33.535824309708616</c:v>
                </c:pt>
              </c:numCache>
            </c:numRef>
          </c:val>
          <c:extLst>
            <c:ext xmlns:c16="http://schemas.microsoft.com/office/drawing/2014/chart" uri="{C3380CC4-5D6E-409C-BE32-E72D297353CC}">
              <c16:uniqueId val="{00000006-8D74-4D74-B859-16F181E3CE6A}"/>
            </c:ext>
          </c:extLst>
        </c:ser>
        <c:ser>
          <c:idx val="7"/>
          <c:order val="7"/>
          <c:tx>
            <c:strRef>
              <c:f>Dati!$J$234</c:f>
              <c:strCache>
                <c:ptCount val="1"/>
                <c:pt idx="0">
                  <c:v>Zina, kur var iegādāties elektroniskās cigaretes, karsējamo tabaku vai nikotīna spilventiņus*</c:v>
                </c:pt>
              </c:strCache>
            </c:strRef>
          </c:tx>
          <c:spPr>
            <a:solidFill>
              <a:schemeClr val="accent3">
                <a:lumMod val="40000"/>
                <a:lumOff val="60000"/>
              </a:schemeClr>
            </a:solidFill>
            <a:ln w="25400">
              <a:noFill/>
            </a:ln>
          </c:spPr>
          <c:invertIfNegative val="0"/>
          <c:dLbls>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D74-4D74-B859-16F181E3CE6A}"/>
                </c:ext>
              </c:extLst>
            </c:dLbl>
            <c:dLbl>
              <c:idx val="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D74-4D74-B859-16F181E3CE6A}"/>
                </c:ext>
              </c:extLst>
            </c:dLbl>
            <c:dLbl>
              <c:idx val="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D74-4D74-B859-16F181E3CE6A}"/>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D74-4D74-B859-16F181E3CE6A}"/>
                </c:ext>
              </c:extLst>
            </c:dLbl>
            <c:dLbl>
              <c:idx val="1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C8C-4C9E-B081-BBDF886DEAAD}"/>
                </c:ext>
              </c:extLst>
            </c:dLbl>
            <c:dLbl>
              <c:idx val="1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C8C-4C9E-B081-BBDF886DEAAD}"/>
                </c:ext>
              </c:extLst>
            </c:dLbl>
            <c:dLbl>
              <c:idx val="2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D74-4D74-B859-16F181E3CE6A}"/>
                </c:ext>
              </c:extLst>
            </c:dLbl>
            <c:dLbl>
              <c:idx val="2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D74-4D74-B859-16F181E3CE6A}"/>
                </c:ext>
              </c:extLst>
            </c:dLbl>
            <c:dLbl>
              <c:idx val="2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C8C-4C9E-B081-BBDF886DEAAD}"/>
                </c:ext>
              </c:extLst>
            </c:dLbl>
            <c:dLbl>
              <c:idx val="2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D74-4D74-B859-16F181E3CE6A}"/>
                </c:ext>
              </c:extLst>
            </c:dLbl>
            <c:dLbl>
              <c:idx val="28"/>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C8C-4C9E-B081-BBDF886DEAAD}"/>
                </c:ext>
              </c:extLst>
            </c:dLbl>
            <c:dLbl>
              <c:idx val="3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C8C-4C9E-B081-BBDF886DEAAD}"/>
                </c:ext>
              </c:extLst>
            </c:dLbl>
            <c:dLbl>
              <c:idx val="3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C8C-4C9E-B081-BBDF886DEAAD}"/>
                </c:ext>
              </c:extLst>
            </c:dLbl>
            <c:dLbl>
              <c:idx val="3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D74-4D74-B859-16F181E3CE6A}"/>
                </c:ext>
              </c:extLst>
            </c:dLbl>
            <c:dLbl>
              <c:idx val="3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D74-4D74-B859-16F181E3CE6A}"/>
                </c:ext>
              </c:extLst>
            </c:dLbl>
            <c:dLbl>
              <c:idx val="39"/>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D74-4D74-B859-16F181E3CE6A}"/>
                </c:ext>
              </c:extLst>
            </c:dLbl>
            <c:spPr>
              <a:noFill/>
              <a:ln w="25400">
                <a:noFill/>
              </a:ln>
            </c:spPr>
            <c:txPr>
              <a:bodyPr/>
              <a:lstStyle/>
              <a:p>
                <a:pPr>
                  <a:defRPr sz="900" b="1">
                    <a:solidFill>
                      <a:sysClr val="windowText" lastClr="000000"/>
                    </a:solidFill>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Dati!$J$235:$J$276</c:f>
              <c:numCache>
                <c:formatCode>General</c:formatCode>
                <c:ptCount val="42"/>
                <c:pt idx="0" formatCode="0">
                  <c:v>2.7029592100872644</c:v>
                </c:pt>
                <c:pt idx="2" formatCode="0">
                  <c:v>3.5257743372949792</c:v>
                </c:pt>
                <c:pt idx="3" formatCode="0">
                  <c:v>1.9354083449047867</c:v>
                </c:pt>
                <c:pt idx="5" formatCode="0">
                  <c:v>8.5246552383753915</c:v>
                </c:pt>
                <c:pt idx="6" formatCode="0">
                  <c:v>5.0649705827109628</c:v>
                </c:pt>
                <c:pt idx="7" formatCode="0">
                  <c:v>3.9119824512084871</c:v>
                </c:pt>
                <c:pt idx="8" formatCode="0">
                  <c:v>0.51644936806102282</c:v>
                </c:pt>
                <c:pt idx="9" formatCode="0">
                  <c:v>0.61356286782500158</c:v>
                </c:pt>
                <c:pt idx="10" formatCode="0">
                  <c:v>0.58901568237991175</c:v>
                </c:pt>
                <c:pt idx="12" formatCode="0">
                  <c:v>3.285778456770998</c:v>
                </c:pt>
                <c:pt idx="13" formatCode="0">
                  <c:v>1.8756871250470974</c:v>
                </c:pt>
                <c:pt idx="15" formatCode="0">
                  <c:v>0</c:v>
                </c:pt>
                <c:pt idx="16" formatCode="0">
                  <c:v>3.3490651619554548</c:v>
                </c:pt>
                <c:pt idx="17" formatCode="0">
                  <c:v>1.8807569498878343</c:v>
                </c:pt>
                <c:pt idx="19" formatCode="0">
                  <c:v>2.0158511897751672</c:v>
                </c:pt>
                <c:pt idx="20" formatCode="0">
                  <c:v>3.5789414847330656</c:v>
                </c:pt>
                <c:pt idx="21" formatCode="0">
                  <c:v>0</c:v>
                </c:pt>
                <c:pt idx="22" formatCode="0">
                  <c:v>4.2929320629951251</c:v>
                </c:pt>
                <c:pt idx="23" formatCode="0">
                  <c:v>2.2156664687736765</c:v>
                </c:pt>
                <c:pt idx="25" formatCode="0">
                  <c:v>3.2838217407642336</c:v>
                </c:pt>
                <c:pt idx="26" formatCode="0">
                  <c:v>4.4806165284024466</c:v>
                </c:pt>
                <c:pt idx="27" formatCode="0">
                  <c:v>0</c:v>
                </c:pt>
                <c:pt idx="28" formatCode="0">
                  <c:v>2.8708397432470343</c:v>
                </c:pt>
                <c:pt idx="29" formatCode="0">
                  <c:v>0</c:v>
                </c:pt>
                <c:pt idx="31" formatCode="0">
                  <c:v>3.2838217407642336</c:v>
                </c:pt>
                <c:pt idx="32" formatCode="0">
                  <c:v>1.746783456056566</c:v>
                </c:pt>
                <c:pt idx="33" formatCode="0">
                  <c:v>3.2837055633693271</c:v>
                </c:pt>
                <c:pt idx="35" formatCode="0">
                  <c:v>8.2167886523464357</c:v>
                </c:pt>
                <c:pt idx="36" formatCode="0">
                  <c:v>10.85912732841196</c:v>
                </c:pt>
                <c:pt idx="37" formatCode="0">
                  <c:v>0.79824994772925151</c:v>
                </c:pt>
                <c:pt idx="39" formatCode="0">
                  <c:v>6.0205503892491166</c:v>
                </c:pt>
                <c:pt idx="40" formatCode="0">
                  <c:v>2.0530975195223871</c:v>
                </c:pt>
                <c:pt idx="41" formatCode="0">
                  <c:v>0.61072033213842369</c:v>
                </c:pt>
              </c:numCache>
            </c:numRef>
          </c:val>
          <c:extLst>
            <c:ext xmlns:c16="http://schemas.microsoft.com/office/drawing/2014/chart" uri="{C3380CC4-5D6E-409C-BE32-E72D297353CC}">
              <c16:uniqueId val="{00000011-8D74-4D74-B859-16F181E3CE6A}"/>
            </c:ext>
          </c:extLst>
        </c:ser>
        <c:ser>
          <c:idx val="8"/>
          <c:order val="8"/>
          <c:tx>
            <c:strRef>
              <c:f>Dati!$K$234</c:f>
              <c:strCache>
                <c:ptCount val="1"/>
                <c:pt idx="0">
                  <c:v>.</c:v>
                </c:pt>
              </c:strCache>
            </c:strRef>
          </c:tx>
          <c:spPr>
            <a:noFill/>
          </c:spPr>
          <c:invertIfNegative val="0"/>
          <c:dLbls>
            <c:delete val="1"/>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Dati!$K$235:$K$276</c:f>
              <c:numCache>
                <c:formatCode>General</c:formatCode>
                <c:ptCount val="42"/>
                <c:pt idx="0" formatCode="0">
                  <c:v>15.156168118324695</c:v>
                </c:pt>
                <c:pt idx="2" formatCode="0">
                  <c:v>14.33335299111698</c:v>
                </c:pt>
                <c:pt idx="3" formatCode="0">
                  <c:v>15.923718983507174</c:v>
                </c:pt>
                <c:pt idx="5" formatCode="0">
                  <c:v>9.3344720900365683</c:v>
                </c:pt>
                <c:pt idx="6" formatCode="0">
                  <c:v>12.794156745700997</c:v>
                </c:pt>
                <c:pt idx="7" formatCode="0">
                  <c:v>13.947144877203472</c:v>
                </c:pt>
                <c:pt idx="8" formatCode="0">
                  <c:v>17.342677960350937</c:v>
                </c:pt>
                <c:pt idx="9" formatCode="0">
                  <c:v>17.245564460586959</c:v>
                </c:pt>
                <c:pt idx="10" formatCode="0">
                  <c:v>17.270111646032049</c:v>
                </c:pt>
                <c:pt idx="12" formatCode="0">
                  <c:v>14.573348871640961</c:v>
                </c:pt>
                <c:pt idx="13" formatCode="0">
                  <c:v>15.983440203364863</c:v>
                </c:pt>
                <c:pt idx="15" formatCode="0">
                  <c:v>17.859127328411958</c:v>
                </c:pt>
                <c:pt idx="16" formatCode="0">
                  <c:v>14.510062166456505</c:v>
                </c:pt>
                <c:pt idx="17" formatCode="0">
                  <c:v>15.978370378524126</c:v>
                </c:pt>
                <c:pt idx="19" formatCode="0">
                  <c:v>15.843276138636792</c:v>
                </c:pt>
                <c:pt idx="20" formatCode="0">
                  <c:v>14.280185843678893</c:v>
                </c:pt>
                <c:pt idx="21" formatCode="0">
                  <c:v>17.859127328411958</c:v>
                </c:pt>
                <c:pt idx="22" formatCode="0">
                  <c:v>13.566195265416834</c:v>
                </c:pt>
                <c:pt idx="23" formatCode="0">
                  <c:v>15.643460859638283</c:v>
                </c:pt>
                <c:pt idx="25" formatCode="0">
                  <c:v>14.575305587647726</c:v>
                </c:pt>
                <c:pt idx="26" formatCode="0">
                  <c:v>13.378510800009513</c:v>
                </c:pt>
                <c:pt idx="27" formatCode="0">
                  <c:v>17.859127328411958</c:v>
                </c:pt>
                <c:pt idx="28" formatCode="0">
                  <c:v>14.988287585164926</c:v>
                </c:pt>
                <c:pt idx="29" formatCode="0">
                  <c:v>17.859127328411958</c:v>
                </c:pt>
                <c:pt idx="31" formatCode="0">
                  <c:v>14.575305587647726</c:v>
                </c:pt>
                <c:pt idx="32" formatCode="0">
                  <c:v>16.112343872355396</c:v>
                </c:pt>
                <c:pt idx="33" formatCode="0">
                  <c:v>14.575421765042632</c:v>
                </c:pt>
                <c:pt idx="35" formatCode="0">
                  <c:v>9.6423386760655241</c:v>
                </c:pt>
                <c:pt idx="36" formatCode="0">
                  <c:v>7</c:v>
                </c:pt>
                <c:pt idx="37" formatCode="0">
                  <c:v>17.060877380682708</c:v>
                </c:pt>
                <c:pt idx="39" formatCode="0">
                  <c:v>11.838576939162843</c:v>
                </c:pt>
                <c:pt idx="40" formatCode="0">
                  <c:v>15.806029808889573</c:v>
                </c:pt>
                <c:pt idx="41" formatCode="0">
                  <c:v>17.248406996273538</c:v>
                </c:pt>
              </c:numCache>
            </c:numRef>
          </c:val>
          <c:extLst>
            <c:ext xmlns:c16="http://schemas.microsoft.com/office/drawing/2014/chart" uri="{C3380CC4-5D6E-409C-BE32-E72D297353CC}">
              <c16:uniqueId val="{00000012-8D74-4D74-B859-16F181E3CE6A}"/>
            </c:ext>
          </c:extLst>
        </c:ser>
        <c:ser>
          <c:idx val="9"/>
          <c:order val="9"/>
          <c:tx>
            <c:strRef>
              <c:f>Dati!$L$234</c:f>
              <c:strCache>
                <c:ptCount val="1"/>
                <c:pt idx="0">
                  <c:v>Nē</c:v>
                </c:pt>
              </c:strCache>
            </c:strRef>
          </c:tx>
          <c:spPr>
            <a:solidFill>
              <a:schemeClr val="accent4">
                <a:lumMod val="50000"/>
              </a:schemeClr>
            </a:solidFill>
          </c:spPr>
          <c:invertIfNegative val="0"/>
          <c:dLbls>
            <c:dLbl>
              <c:idx val="35"/>
              <c:spPr>
                <a:noFill/>
                <a:ln>
                  <a:noFill/>
                </a:ln>
                <a:effectLst/>
              </c:spPr>
              <c:txPr>
                <a:bodyPr wrap="square" lIns="38100" tIns="19050" rIns="38100" bIns="19050" anchor="ctr">
                  <a:spAutoFit/>
                </a:bodyPr>
                <a:lstStyle/>
                <a:p>
                  <a:pPr>
                    <a:defRPr sz="900" b="1">
                      <a:solidFill>
                        <a:sysClr val="windowText" lastClr="000000"/>
                      </a:solidFill>
                    </a:defRPr>
                  </a:pPr>
                  <a:endParaRPr lang="lv-LV"/>
                </a:p>
              </c:txPr>
              <c:dLblPos val="ctr"/>
              <c:showLegendKey val="0"/>
              <c:showVal val="1"/>
              <c:showCatName val="0"/>
              <c:showSerName val="0"/>
              <c:showPercent val="0"/>
              <c:showBubbleSize val="0"/>
              <c:extLst>
                <c:ext xmlns:c16="http://schemas.microsoft.com/office/drawing/2014/chart" uri="{C3380CC4-5D6E-409C-BE32-E72D297353CC}">
                  <c16:uniqueId val="{00000000-AB4B-422E-85CB-C81851909C7E}"/>
                </c:ext>
              </c:extLst>
            </c:dLbl>
            <c:spPr>
              <a:noFill/>
              <a:ln>
                <a:noFill/>
              </a:ln>
              <a:effectLst/>
            </c:spPr>
            <c:txPr>
              <a:bodyPr wrap="square" lIns="38100" tIns="19050" rIns="38100" bIns="19050" anchor="ctr">
                <a:spAutoFit/>
              </a:bodyPr>
              <a:lstStyle/>
              <a:p>
                <a:pPr>
                  <a:defRPr sz="9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Dati!$B$235:$B$276</c:f>
              <c:strCache>
                <c:ptCount val="42"/>
                <c:pt idx="0">
                  <c:v>VISI RESPONDENTI, n=1010</c:v>
                </c:pt>
                <c:pt idx="1">
                  <c:v>DZIMUMS</c:v>
                </c:pt>
                <c:pt idx="2">
                  <c:v>Vīrietis, n=473</c:v>
                </c:pt>
                <c:pt idx="3">
                  <c:v>Sieviete, n=537</c:v>
                </c:pt>
                <c:pt idx="4">
                  <c:v>VECUMS</c:v>
                </c:pt>
                <c:pt idx="5">
                  <c:v>18–24 gadi, n=104</c:v>
                </c:pt>
                <c:pt idx="6">
                  <c:v>25–34 gadi, n=180</c:v>
                </c:pt>
                <c:pt idx="7">
                  <c:v>35–44 gadi, n=179</c:v>
                </c:pt>
                <c:pt idx="8">
                  <c:v>45–54 gadi, n=200</c:v>
                </c:pt>
                <c:pt idx="9">
                  <c:v>55–64 gadi, n=170</c:v>
                </c:pt>
                <c:pt idx="10">
                  <c:v>65–75 gadi, n=177</c:v>
                </c:pt>
                <c:pt idx="11">
                  <c:v>SARUNVALODA ĢIMENĒ</c:v>
                </c:pt>
                <c:pt idx="12">
                  <c:v>Latviešu, n=615</c:v>
                </c:pt>
                <c:pt idx="13">
                  <c:v>Krievu, n=381</c:v>
                </c:pt>
                <c:pt idx="14">
                  <c:v>IZGLĪTĪBA</c:v>
                </c:pt>
                <c:pt idx="15">
                  <c:v>Pamatizglītība, n=77</c:v>
                </c:pt>
                <c:pt idx="16">
                  <c:v>Vidējā, vidējā speciālā, n=663</c:v>
                </c:pt>
                <c:pt idx="17">
                  <c:v>Augstākā, n=270</c:v>
                </c:pt>
                <c:pt idx="18">
                  <c:v>IENĀKUMI UZ VIENU CILVĒKU ĢIMENĒ</c:v>
                </c:pt>
                <c:pt idx="19">
                  <c:v>Zemi, n=163</c:v>
                </c:pt>
                <c:pt idx="20">
                  <c:v>Vidēji zemi, n=139</c:v>
                </c:pt>
                <c:pt idx="21">
                  <c:v>Vidēji, n=122</c:v>
                </c:pt>
                <c:pt idx="22">
                  <c:v>Vidēji augsti, n=190</c:v>
                </c:pt>
                <c:pt idx="23">
                  <c:v>Augsti, n=175</c:v>
                </c:pt>
                <c:pt idx="24">
                  <c:v>REĢIONS</c:v>
                </c:pt>
                <c:pt idx="25">
                  <c:v>Rīga, n=332</c:v>
                </c:pt>
                <c:pt idx="26">
                  <c:v>Vidzeme, n=271</c:v>
                </c:pt>
                <c:pt idx="27">
                  <c:v>Kurzeme, n=123</c:v>
                </c:pt>
                <c:pt idx="28">
                  <c:v>Zemgale, n=147</c:v>
                </c:pt>
                <c:pt idx="29">
                  <c:v>Latgale, n=137</c:v>
                </c:pt>
                <c:pt idx="30">
                  <c:v>APDZĪVOTĀS VIETAS TIPS</c:v>
                </c:pt>
                <c:pt idx="31">
                  <c:v>Rīga, n=332</c:v>
                </c:pt>
                <c:pt idx="32">
                  <c:v>Cita pilsēta, n=384</c:v>
                </c:pt>
                <c:pt idx="33">
                  <c:v>Lauki, n=294</c:v>
                </c:pt>
                <c:pt idx="34">
                  <c:v>KONTRABANDAS PREČU PIRKŠANA</c:v>
                </c:pt>
                <c:pt idx="35">
                  <c:v>Ir pirkuši kontrabandas preces, n=140</c:v>
                </c:pt>
                <c:pt idx="36">
                  <c:v>Zina tos, kuri ir pirkuši, n=123</c:v>
                </c:pt>
                <c:pt idx="37">
                  <c:v>Nav pirkuši un arī nezina tos, kuri būtu pirkuši, n=750</c:v>
                </c:pt>
                <c:pt idx="39">
                  <c:v>Lieto, n=334</c:v>
                </c:pt>
                <c:pt idx="40">
                  <c:v>Agrāk lietoja, n=193</c:v>
                </c:pt>
                <c:pt idx="41">
                  <c:v>Nekad nav lietojis/-usi, n=477</c:v>
                </c:pt>
              </c:strCache>
            </c:strRef>
          </c:cat>
          <c:val>
            <c:numRef>
              <c:f>Dati!$L$235:$L$276</c:f>
              <c:numCache>
                <c:formatCode>General</c:formatCode>
                <c:ptCount val="42"/>
                <c:pt idx="0" formatCode="0">
                  <c:v>68.571028824351799</c:v>
                </c:pt>
                <c:pt idx="2" formatCode="0">
                  <c:v>60.299566407939707</c:v>
                </c:pt>
                <c:pt idx="3" formatCode="0">
                  <c:v>76.286939633608498</c:v>
                </c:pt>
                <c:pt idx="5" formatCode="0">
                  <c:v>64.264604529025249</c:v>
                </c:pt>
                <c:pt idx="6" formatCode="0">
                  <c:v>67.705039873473581</c:v>
                </c:pt>
                <c:pt idx="7" formatCode="0">
                  <c:v>64.687089052493221</c:v>
                </c:pt>
                <c:pt idx="8" formatCode="0">
                  <c:v>69.741967854359245</c:v>
                </c:pt>
                <c:pt idx="9" formatCode="0">
                  <c:v>66.720573291849931</c:v>
                </c:pt>
                <c:pt idx="10" formatCode="0">
                  <c:v>77.616152897346424</c:v>
                </c:pt>
                <c:pt idx="12" formatCode="0">
                  <c:v>70.849586818343312</c:v>
                </c:pt>
                <c:pt idx="13" formatCode="0">
                  <c:v>64.343104466120707</c:v>
                </c:pt>
                <c:pt idx="15" formatCode="0">
                  <c:v>65.706232598248704</c:v>
                </c:pt>
                <c:pt idx="16" formatCode="0">
                  <c:v>65.985643132724803</c:v>
                </c:pt>
                <c:pt idx="17" formatCode="0">
                  <c:v>75.578712939049041</c:v>
                </c:pt>
                <c:pt idx="19" formatCode="0">
                  <c:v>68.141288008604334</c:v>
                </c:pt>
                <c:pt idx="20" formatCode="0">
                  <c:v>70.190924614274053</c:v>
                </c:pt>
                <c:pt idx="21" formatCode="0">
                  <c:v>76.131012252998303</c:v>
                </c:pt>
                <c:pt idx="22" formatCode="0">
                  <c:v>66.057888962733102</c:v>
                </c:pt>
                <c:pt idx="23" formatCode="0">
                  <c:v>67.240453048590894</c:v>
                </c:pt>
                <c:pt idx="25" formatCode="0">
                  <c:v>61.209098311117295</c:v>
                </c:pt>
                <c:pt idx="26" formatCode="0">
                  <c:v>71.663246272870893</c:v>
                </c:pt>
                <c:pt idx="27" formatCode="0">
                  <c:v>81.628781231217616</c:v>
                </c:pt>
                <c:pt idx="28" formatCode="0">
                  <c:v>67.027330032422242</c:v>
                </c:pt>
                <c:pt idx="29" formatCode="0">
                  <c:v>70.279758164309541</c:v>
                </c:pt>
                <c:pt idx="31" formatCode="0">
                  <c:v>61.209098311117295</c:v>
                </c:pt>
                <c:pt idx="32" formatCode="0">
                  <c:v>70.578113092473458</c:v>
                </c:pt>
                <c:pt idx="33" formatCode="0">
                  <c:v>74.381470304771099</c:v>
                </c:pt>
                <c:pt idx="35" formatCode="0">
                  <c:v>0</c:v>
                </c:pt>
                <c:pt idx="36" formatCode="0">
                  <c:v>24.940360597104927</c:v>
                </c:pt>
                <c:pt idx="37" formatCode="0">
                  <c:v>87.065252192763992</c:v>
                </c:pt>
                <c:pt idx="39" formatCode="0">
                  <c:v>42.646618422866766</c:v>
                </c:pt>
                <c:pt idx="40" formatCode="0">
                  <c:v>70.464068503986695</c:v>
                </c:pt>
                <c:pt idx="41" formatCode="0">
                  <c:v>86.499084572447671</c:v>
                </c:pt>
              </c:numCache>
            </c:numRef>
          </c:val>
          <c:extLst>
            <c:ext xmlns:c16="http://schemas.microsoft.com/office/drawing/2014/chart" uri="{C3380CC4-5D6E-409C-BE32-E72D297353CC}">
              <c16:uniqueId val="{00000014-8D74-4D74-B859-16F181E3CE6A}"/>
            </c:ext>
          </c:extLst>
        </c:ser>
        <c:dLbls>
          <c:dLblPos val="ctr"/>
          <c:showLegendKey val="0"/>
          <c:showVal val="1"/>
          <c:showCatName val="0"/>
          <c:showSerName val="0"/>
          <c:showPercent val="0"/>
          <c:showBubbleSize val="0"/>
        </c:dLbls>
        <c:gapWidth val="15"/>
        <c:overlap val="100"/>
        <c:axId val="539040712"/>
        <c:axId val="539041104"/>
      </c:barChart>
      <c:catAx>
        <c:axId val="539040712"/>
        <c:scaling>
          <c:orientation val="maxMin"/>
        </c:scaling>
        <c:delete val="0"/>
        <c:axPos val="l"/>
        <c:numFmt formatCode="@" sourceLinked="0"/>
        <c:majorTickMark val="none"/>
        <c:minorTickMark val="none"/>
        <c:tickLblPos val="nextTo"/>
        <c:spPr>
          <a:ln w="3175">
            <a:solidFill>
              <a:srgbClr val="000000"/>
            </a:solidFill>
            <a:prstDash val="solid"/>
          </a:ln>
        </c:spPr>
        <c:txPr>
          <a:bodyPr rot="0" vert="horz"/>
          <a:lstStyle/>
          <a:p>
            <a:pPr>
              <a:defRPr sz="900"/>
            </a:pPr>
            <a:endParaRPr lang="lv-LV"/>
          </a:p>
        </c:txPr>
        <c:crossAx val="539041104"/>
        <c:crosses val="autoZero"/>
        <c:auto val="1"/>
        <c:lblAlgn val="ctr"/>
        <c:lblOffset val="100"/>
        <c:tickLblSkip val="1"/>
        <c:tickMarkSkip val="1"/>
        <c:noMultiLvlLbl val="0"/>
      </c:catAx>
      <c:valAx>
        <c:axId val="539041104"/>
        <c:scaling>
          <c:orientation val="minMax"/>
          <c:max val="300"/>
          <c:min val="2"/>
        </c:scaling>
        <c:delete val="1"/>
        <c:axPos val="t"/>
        <c:numFmt formatCode="0" sourceLinked="1"/>
        <c:majorTickMark val="out"/>
        <c:minorTickMark val="none"/>
        <c:tickLblPos val="nextTo"/>
        <c:crossAx val="539040712"/>
        <c:crosses val="autoZero"/>
        <c:crossBetween val="between"/>
        <c:majorUnit val="20"/>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633723211667333"/>
          <c:y val="0.1881783654048591"/>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3371597906061126"/>
          <c:y val="0.21243526520716274"/>
          <c:w val="0.75509893391903427"/>
          <c:h val="0.76410119021848288"/>
        </c:manualLayout>
      </c:layout>
      <c:barChart>
        <c:barDir val="bar"/>
        <c:grouping val="stacked"/>
        <c:varyColors val="0"/>
        <c:ser>
          <c:idx val="0"/>
          <c:order val="0"/>
          <c:tx>
            <c:strRef>
              <c:f>Dati!$C$281</c:f>
              <c:strCache>
                <c:ptCount val="1"/>
                <c:pt idx="0">
                  <c:v>.</c:v>
                </c:pt>
              </c:strCache>
            </c:strRef>
          </c:tx>
          <c:spPr>
            <a:noFill/>
            <a:ln w="25400">
              <a:noFill/>
            </a:ln>
          </c:spPr>
          <c:invertIfNegative val="0"/>
          <c:dLbls>
            <c:delete val="1"/>
          </c:dLbls>
          <c:cat>
            <c:strRef>
              <c:f>Dati!$B$282:$B$288</c:f>
              <c:strCache>
                <c:ptCount val="7"/>
                <c:pt idx="0">
                  <c:v>06.2023., n=1010</c:v>
                </c:pt>
                <c:pt idx="1">
                  <c:v>05.2022., n=1010</c:v>
                </c:pt>
                <c:pt idx="2">
                  <c:v>07.2021., n=1008</c:v>
                </c:pt>
                <c:pt idx="3">
                  <c:v>08.2020., n=1009</c:v>
                </c:pt>
                <c:pt idx="4">
                  <c:v>05.2019., n=1017</c:v>
                </c:pt>
                <c:pt idx="5">
                  <c:v>09.2015., n=1005</c:v>
                </c:pt>
                <c:pt idx="6">
                  <c:v>06.2013., n=1004</c:v>
                </c:pt>
              </c:strCache>
            </c:strRef>
          </c:cat>
          <c:val>
            <c:numRef>
              <c:f>Dati!$C$282:$C$288</c:f>
              <c:numCache>
                <c:formatCode>0</c:formatCode>
                <c:ptCount val="7"/>
                <c:pt idx="0">
                  <c:v>25.292405239014066</c:v>
                </c:pt>
                <c:pt idx="1">
                  <c:v>23.773758338960683</c:v>
                </c:pt>
                <c:pt idx="2">
                  <c:v>21.324687278036507</c:v>
                </c:pt>
                <c:pt idx="3">
                  <c:v>25.851583805992689</c:v>
                </c:pt>
                <c:pt idx="4">
                  <c:v>27.195140264937994</c:v>
                </c:pt>
                <c:pt idx="5">
                  <c:v>23.389012918810817</c:v>
                </c:pt>
                <c:pt idx="6">
                  <c:v>6.9999999999999964</c:v>
                </c:pt>
              </c:numCache>
            </c:numRef>
          </c:val>
          <c:extLst>
            <c:ext xmlns:c16="http://schemas.microsoft.com/office/drawing/2014/chart" uri="{C3380CC4-5D6E-409C-BE32-E72D297353CC}">
              <c16:uniqueId val="{00000000-66DA-40B7-9CAC-022D9384339E}"/>
            </c:ext>
          </c:extLst>
        </c:ser>
        <c:ser>
          <c:idx val="1"/>
          <c:order val="1"/>
          <c:tx>
            <c:strRef>
              <c:f>Dati!$D$281</c:f>
              <c:strCache>
                <c:ptCount val="1"/>
                <c:pt idx="0">
                  <c:v>Nemaz nav nosodāma</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Dati!$B$282:$B$288</c:f>
              <c:strCache>
                <c:ptCount val="7"/>
                <c:pt idx="0">
                  <c:v>06.2023., n=1010</c:v>
                </c:pt>
                <c:pt idx="1">
                  <c:v>05.2022., n=1010</c:v>
                </c:pt>
                <c:pt idx="2">
                  <c:v>07.2021., n=1008</c:v>
                </c:pt>
                <c:pt idx="3">
                  <c:v>08.2020., n=1009</c:v>
                </c:pt>
                <c:pt idx="4">
                  <c:v>05.2019., n=1017</c:v>
                </c:pt>
                <c:pt idx="5">
                  <c:v>09.2015., n=1005</c:v>
                </c:pt>
                <c:pt idx="6">
                  <c:v>06.2013., n=1004</c:v>
                </c:pt>
              </c:strCache>
            </c:strRef>
          </c:cat>
          <c:val>
            <c:numRef>
              <c:f>Dati!$D$282:$D$288</c:f>
              <c:numCache>
                <c:formatCode>###0</c:formatCode>
                <c:ptCount val="7"/>
                <c:pt idx="0" formatCode="0">
                  <c:v>10.868153955642788</c:v>
                </c:pt>
                <c:pt idx="1">
                  <c:v>9.8381021090197009</c:v>
                </c:pt>
                <c:pt idx="2" formatCode="0">
                  <c:v>9.7238179028630878</c:v>
                </c:pt>
                <c:pt idx="3" formatCode="0">
                  <c:v>9.6500073500075185</c:v>
                </c:pt>
                <c:pt idx="4" formatCode="0">
                  <c:v>6.3596865116860091</c:v>
                </c:pt>
                <c:pt idx="5" formatCode="0">
                  <c:v>14.668413891877924</c:v>
                </c:pt>
                <c:pt idx="6" formatCode="0">
                  <c:v>21.4463865875754</c:v>
                </c:pt>
              </c:numCache>
            </c:numRef>
          </c:val>
          <c:extLst>
            <c:ext xmlns:c16="http://schemas.microsoft.com/office/drawing/2014/chart" uri="{C3380CC4-5D6E-409C-BE32-E72D297353CC}">
              <c16:uniqueId val="{00000001-66DA-40B7-9CAC-022D9384339E}"/>
            </c:ext>
          </c:extLst>
        </c:ser>
        <c:ser>
          <c:idx val="2"/>
          <c:order val="2"/>
          <c:tx>
            <c:strRef>
              <c:f>Dati!$E$281</c:f>
              <c:strCache>
                <c:ptCount val="1"/>
                <c:pt idx="0">
                  <c:v>Drīzāk nav nosodāma</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Dati!$B$282:$B$288</c:f>
              <c:strCache>
                <c:ptCount val="7"/>
                <c:pt idx="0">
                  <c:v>06.2023., n=1010</c:v>
                </c:pt>
                <c:pt idx="1">
                  <c:v>05.2022., n=1010</c:v>
                </c:pt>
                <c:pt idx="2">
                  <c:v>07.2021., n=1008</c:v>
                </c:pt>
                <c:pt idx="3">
                  <c:v>08.2020., n=1009</c:v>
                </c:pt>
                <c:pt idx="4">
                  <c:v>05.2019., n=1017</c:v>
                </c:pt>
                <c:pt idx="5">
                  <c:v>09.2015., n=1005</c:v>
                </c:pt>
                <c:pt idx="6">
                  <c:v>06.2013., n=1004</c:v>
                </c:pt>
              </c:strCache>
            </c:strRef>
          </c:cat>
          <c:val>
            <c:numRef>
              <c:f>Dati!$E$282:$E$288</c:f>
              <c:numCache>
                <c:formatCode>###0</c:formatCode>
                <c:ptCount val="7"/>
                <c:pt idx="0" formatCode="0">
                  <c:v>17.014022718099497</c:v>
                </c:pt>
                <c:pt idx="1">
                  <c:v>19.562721464775969</c:v>
                </c:pt>
                <c:pt idx="2" formatCode="0">
                  <c:v>22.126076731856756</c:v>
                </c:pt>
                <c:pt idx="3" formatCode="0">
                  <c:v>17.672990756756143</c:v>
                </c:pt>
                <c:pt idx="4" formatCode="0">
                  <c:v>19.619755136132351</c:v>
                </c:pt>
                <c:pt idx="5" formatCode="0">
                  <c:v>15.11715510206761</c:v>
                </c:pt>
                <c:pt idx="6" formatCode="0">
                  <c:v>24.728195325180955</c:v>
                </c:pt>
              </c:numCache>
            </c:numRef>
          </c:val>
          <c:extLst>
            <c:ext xmlns:c16="http://schemas.microsoft.com/office/drawing/2014/chart" uri="{C3380CC4-5D6E-409C-BE32-E72D297353CC}">
              <c16:uniqueId val="{00000002-66DA-40B7-9CAC-022D9384339E}"/>
            </c:ext>
          </c:extLst>
        </c:ser>
        <c:ser>
          <c:idx val="3"/>
          <c:order val="3"/>
          <c:tx>
            <c:strRef>
              <c:f>Dati!$F$281</c:f>
              <c:strCache>
                <c:ptCount val="1"/>
                <c:pt idx="0">
                  <c:v>Drīzāk nosodāma</c:v>
                </c:pt>
              </c:strCache>
            </c:strRef>
          </c:tx>
          <c:spPr>
            <a:solidFill>
              <a:srgbClr val="74D880"/>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Dati!$B$282:$B$288</c:f>
              <c:strCache>
                <c:ptCount val="7"/>
                <c:pt idx="0">
                  <c:v>06.2023., n=1010</c:v>
                </c:pt>
                <c:pt idx="1">
                  <c:v>05.2022., n=1010</c:v>
                </c:pt>
                <c:pt idx="2">
                  <c:v>07.2021., n=1008</c:v>
                </c:pt>
                <c:pt idx="3">
                  <c:v>08.2020., n=1009</c:v>
                </c:pt>
                <c:pt idx="4">
                  <c:v>05.2019., n=1017</c:v>
                </c:pt>
                <c:pt idx="5">
                  <c:v>09.2015., n=1005</c:v>
                </c:pt>
                <c:pt idx="6">
                  <c:v>06.2013., n=1004</c:v>
                </c:pt>
              </c:strCache>
            </c:strRef>
          </c:cat>
          <c:val>
            <c:numRef>
              <c:f>Dati!$F$282:$F$288</c:f>
              <c:numCache>
                <c:formatCode>###0</c:formatCode>
                <c:ptCount val="7"/>
                <c:pt idx="0" formatCode="0">
                  <c:v>35.619290295015638</c:v>
                </c:pt>
                <c:pt idx="1">
                  <c:v>33.992243082038151</c:v>
                </c:pt>
                <c:pt idx="2" formatCode="0">
                  <c:v>35.456819327603789</c:v>
                </c:pt>
                <c:pt idx="3" formatCode="0">
                  <c:v>38.03199737671568</c:v>
                </c:pt>
                <c:pt idx="4" formatCode="0">
                  <c:v>36.257353371353851</c:v>
                </c:pt>
                <c:pt idx="5" formatCode="0">
                  <c:v>33.899189632939276</c:v>
                </c:pt>
                <c:pt idx="6" formatCode="0">
                  <c:v>21.554098931700388</c:v>
                </c:pt>
              </c:numCache>
            </c:numRef>
          </c:val>
          <c:extLst>
            <c:ext xmlns:c16="http://schemas.microsoft.com/office/drawing/2014/chart" uri="{C3380CC4-5D6E-409C-BE32-E72D297353CC}">
              <c16:uniqueId val="{00000003-66DA-40B7-9CAC-022D9384339E}"/>
            </c:ext>
          </c:extLst>
        </c:ser>
        <c:ser>
          <c:idx val="4"/>
          <c:order val="4"/>
          <c:tx>
            <c:strRef>
              <c:f>Dati!$G$281</c:f>
              <c:strCache>
                <c:ptCount val="1"/>
                <c:pt idx="0">
                  <c:v>Ļoti nosodāma</c:v>
                </c:pt>
              </c:strCache>
            </c:strRef>
          </c:tx>
          <c:spPr>
            <a:solidFill>
              <a:schemeClr val="accent5">
                <a:lumMod val="50000"/>
              </a:schemeClr>
            </a:solidFill>
          </c:spPr>
          <c:invertIfNegative val="0"/>
          <c:dLbls>
            <c:spPr>
              <a:noFill/>
              <a:ln>
                <a:noFill/>
              </a:ln>
              <a:effectLst/>
            </c:spPr>
            <c:txPr>
              <a:bodyPr wrap="square" lIns="38100" tIns="19050" rIns="38100" bIns="19050" anchor="ctr">
                <a:spAutoFit/>
              </a:bodyPr>
              <a:lstStyle/>
              <a:p>
                <a:pPr>
                  <a:defRPr sz="11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Dati!$B$282:$B$288</c:f>
              <c:strCache>
                <c:ptCount val="7"/>
                <c:pt idx="0">
                  <c:v>06.2023., n=1010</c:v>
                </c:pt>
                <c:pt idx="1">
                  <c:v>05.2022., n=1010</c:v>
                </c:pt>
                <c:pt idx="2">
                  <c:v>07.2021., n=1008</c:v>
                </c:pt>
                <c:pt idx="3">
                  <c:v>08.2020., n=1009</c:v>
                </c:pt>
                <c:pt idx="4">
                  <c:v>05.2019., n=1017</c:v>
                </c:pt>
                <c:pt idx="5">
                  <c:v>09.2015., n=1005</c:v>
                </c:pt>
                <c:pt idx="6">
                  <c:v>06.2013., n=1004</c:v>
                </c:pt>
              </c:strCache>
            </c:strRef>
          </c:cat>
          <c:val>
            <c:numRef>
              <c:f>Dati!$G$282:$G$288</c:f>
              <c:numCache>
                <c:formatCode>###0</c:formatCode>
                <c:ptCount val="7"/>
                <c:pt idx="0" formatCode="0">
                  <c:v>23.756208005670317</c:v>
                </c:pt>
                <c:pt idx="1">
                  <c:v>25.787090609860353</c:v>
                </c:pt>
                <c:pt idx="2" formatCode="0">
                  <c:v>21.733719640100585</c:v>
                </c:pt>
                <c:pt idx="3" formatCode="0">
                  <c:v>21.50836125339789</c:v>
                </c:pt>
                <c:pt idx="4" formatCode="0">
                  <c:v>25.468556555549515</c:v>
                </c:pt>
                <c:pt idx="5" formatCode="0">
                  <c:v>20.929017231224876</c:v>
                </c:pt>
                <c:pt idx="6" formatCode="0">
                  <c:v>19.593750158458171</c:v>
                </c:pt>
              </c:numCache>
            </c:numRef>
          </c:val>
          <c:extLst>
            <c:ext xmlns:c16="http://schemas.microsoft.com/office/drawing/2014/chart" uri="{C3380CC4-5D6E-409C-BE32-E72D297353CC}">
              <c16:uniqueId val="{00000004-66DA-40B7-9CAC-022D9384339E}"/>
            </c:ext>
          </c:extLst>
        </c:ser>
        <c:ser>
          <c:idx val="5"/>
          <c:order val="5"/>
          <c:tx>
            <c:strRef>
              <c:f>Dati!$H$281</c:f>
              <c:strCache>
                <c:ptCount val="1"/>
                <c:pt idx="0">
                  <c:v>.</c:v>
                </c:pt>
              </c:strCache>
            </c:strRef>
          </c:tx>
          <c:spPr>
            <a:noFill/>
          </c:spPr>
          <c:invertIfNegative val="0"/>
          <c:dLbls>
            <c:delete val="1"/>
          </c:dLbls>
          <c:cat>
            <c:strRef>
              <c:f>Dati!$B$282:$B$288</c:f>
              <c:strCache>
                <c:ptCount val="7"/>
                <c:pt idx="0">
                  <c:v>06.2023., n=1010</c:v>
                </c:pt>
                <c:pt idx="1">
                  <c:v>05.2022., n=1010</c:v>
                </c:pt>
                <c:pt idx="2">
                  <c:v>07.2021., n=1008</c:v>
                </c:pt>
                <c:pt idx="3">
                  <c:v>08.2020., n=1009</c:v>
                </c:pt>
                <c:pt idx="4">
                  <c:v>05.2019., n=1017</c:v>
                </c:pt>
                <c:pt idx="5">
                  <c:v>09.2015., n=1005</c:v>
                </c:pt>
                <c:pt idx="6">
                  <c:v>06.2013., n=1004</c:v>
                </c:pt>
              </c:strCache>
            </c:strRef>
          </c:cat>
          <c:val>
            <c:numRef>
              <c:f>Dati!$H$282:$H$288</c:f>
              <c:numCache>
                <c:formatCode>###0</c:formatCode>
                <c:ptCount val="7"/>
                <c:pt idx="0" formatCode="0">
                  <c:v>9.3504116262174151</c:v>
                </c:pt>
                <c:pt idx="1">
                  <c:v>8.9465762350048621</c:v>
                </c:pt>
                <c:pt idx="2" formatCode="0">
                  <c:v>11.535370959198993</c:v>
                </c:pt>
                <c:pt idx="3" formatCode="0">
                  <c:v>9.1855512967897965</c:v>
                </c:pt>
                <c:pt idx="4" formatCode="0">
                  <c:v>7.0000000000000071</c:v>
                </c:pt>
                <c:pt idx="5" formatCode="0">
                  <c:v>13.897703062739218</c:v>
                </c:pt>
                <c:pt idx="6" formatCode="0">
                  <c:v>27.578060836744811</c:v>
                </c:pt>
              </c:numCache>
            </c:numRef>
          </c:val>
          <c:extLst>
            <c:ext xmlns:c16="http://schemas.microsoft.com/office/drawing/2014/chart" uri="{C3380CC4-5D6E-409C-BE32-E72D297353CC}">
              <c16:uniqueId val="{00000005-66DA-40B7-9CAC-022D9384339E}"/>
            </c:ext>
          </c:extLst>
        </c:ser>
        <c:ser>
          <c:idx val="6"/>
          <c:order val="6"/>
          <c:tx>
            <c:strRef>
              <c:f>Dati!$I$281</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1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Dati!$B$282:$B$288</c:f>
              <c:strCache>
                <c:ptCount val="7"/>
                <c:pt idx="0">
                  <c:v>06.2023., n=1010</c:v>
                </c:pt>
                <c:pt idx="1">
                  <c:v>05.2022., n=1010</c:v>
                </c:pt>
                <c:pt idx="2">
                  <c:v>07.2021., n=1008</c:v>
                </c:pt>
                <c:pt idx="3">
                  <c:v>08.2020., n=1009</c:v>
                </c:pt>
                <c:pt idx="4">
                  <c:v>05.2019., n=1017</c:v>
                </c:pt>
                <c:pt idx="5">
                  <c:v>09.2015., n=1005</c:v>
                </c:pt>
                <c:pt idx="6">
                  <c:v>06.2013., n=1004</c:v>
                </c:pt>
              </c:strCache>
            </c:strRef>
          </c:cat>
          <c:val>
            <c:numRef>
              <c:f>Dati!$I$282:$I$288</c:f>
              <c:numCache>
                <c:formatCode>###0</c:formatCode>
                <c:ptCount val="7"/>
                <c:pt idx="0" formatCode="0">
                  <c:v>12.742325025571315</c:v>
                </c:pt>
                <c:pt idx="1">
                  <c:v>10.819842734305904</c:v>
                </c:pt>
                <c:pt idx="2" formatCode="0">
                  <c:v>10.959566397576149</c:v>
                </c:pt>
                <c:pt idx="3" formatCode="0">
                  <c:v>13.136643263122588</c:v>
                </c:pt>
                <c:pt idx="4" formatCode="0">
                  <c:v>12.294648425278092</c:v>
                </c:pt>
                <c:pt idx="5" formatCode="0">
                  <c:v>15.386224141890565</c:v>
                </c:pt>
                <c:pt idx="6" formatCode="0">
                  <c:v>12.67756899708465</c:v>
                </c:pt>
              </c:numCache>
            </c:numRef>
          </c:val>
          <c:extLst>
            <c:ext xmlns:c16="http://schemas.microsoft.com/office/drawing/2014/chart" uri="{C3380CC4-5D6E-409C-BE32-E72D297353CC}">
              <c16:uniqueId val="{00000006-66DA-40B7-9CAC-022D9384339E}"/>
            </c:ext>
          </c:extLst>
        </c:ser>
        <c:dLbls>
          <c:dLblPos val="ctr"/>
          <c:showLegendKey val="0"/>
          <c:showVal val="1"/>
          <c:showCatName val="0"/>
          <c:showSerName val="0"/>
          <c:showPercent val="0"/>
          <c:showBubbleSize val="0"/>
        </c:dLbls>
        <c:gapWidth val="15"/>
        <c:overlap val="100"/>
        <c:axId val="539030520"/>
        <c:axId val="539035616"/>
      </c:barChart>
      <c:catAx>
        <c:axId val="539030520"/>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lv-LV"/>
          </a:p>
        </c:txPr>
        <c:crossAx val="539035616"/>
        <c:crossesAt val="53.2"/>
        <c:auto val="1"/>
        <c:lblAlgn val="ctr"/>
        <c:lblOffset val="100"/>
        <c:tickLblSkip val="1"/>
        <c:tickMarkSkip val="1"/>
        <c:noMultiLvlLbl val="0"/>
      </c:catAx>
      <c:valAx>
        <c:axId val="539035616"/>
        <c:scaling>
          <c:orientation val="minMax"/>
          <c:max val="140"/>
          <c:min val="0"/>
        </c:scaling>
        <c:delete val="1"/>
        <c:axPos val="t"/>
        <c:numFmt formatCode="0" sourceLinked="1"/>
        <c:majorTickMark val="out"/>
        <c:minorTickMark val="none"/>
        <c:tickLblPos val="nextTo"/>
        <c:crossAx val="539030520"/>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0.64189</cdr:x>
      <cdr:y>1.7575E-7</cdr:y>
    </cdr:from>
    <cdr:to>
      <cdr:x>0.68919</cdr:x>
      <cdr:y>0.10756</cdr:y>
    </cdr:to>
    <cdr:sp macro="" textlink="">
      <cdr:nvSpPr>
        <cdr:cNvPr id="12" name="Text Box 1037"/>
        <cdr:cNvSpPr txBox="1">
          <a:spLocks xmlns:a="http://schemas.openxmlformats.org/drawingml/2006/main" noChangeArrowheads="1"/>
        </cdr:cNvSpPr>
      </cdr:nvSpPr>
      <cdr:spPr bwMode="auto">
        <a:xfrm xmlns:a="http://schemas.openxmlformats.org/drawingml/2006/main">
          <a:off x="6840761" y="1"/>
          <a:ext cx="504056" cy="612000"/>
        </a:xfrm>
        <a:prstGeom xmlns:a="http://schemas.openxmlformats.org/drawingml/2006/main" prst="rect">
          <a:avLst/>
        </a:prstGeom>
        <a:solidFill xmlns:a="http://schemas.openxmlformats.org/drawingml/2006/main">
          <a:srgbClr val="D1F2D5"/>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dirty="0">
              <a:solidFill>
                <a:sysClr val="windowText" lastClr="000000"/>
              </a:solidFill>
              <a:effectLst/>
              <a:latin typeface="Arial" panose="020B0604020202020204" pitchFamily="34" charset="0"/>
              <a:ea typeface="+mn-ea"/>
              <a:cs typeface="Arial" panose="020B0604020202020204" pitchFamily="34" charset="0"/>
            </a:rPr>
            <a:t>Ir pirkuši alkoholu</a:t>
          </a:r>
        </a:p>
      </cdr:txBody>
    </cdr:sp>
  </cdr:relSizeAnchor>
  <cdr:relSizeAnchor xmlns:cdr="http://schemas.openxmlformats.org/drawingml/2006/chartDrawing">
    <cdr:from>
      <cdr:x>0.48649</cdr:x>
      <cdr:y>0</cdr:y>
    </cdr:from>
    <cdr:to>
      <cdr:x>0.54054</cdr:x>
      <cdr:y>0.10756</cdr:y>
    </cdr:to>
    <cdr:sp macro="" textlink="">
      <cdr:nvSpPr>
        <cdr:cNvPr id="14" name="Text Box 1037"/>
        <cdr:cNvSpPr txBox="1">
          <a:spLocks xmlns:a="http://schemas.openxmlformats.org/drawingml/2006/main" noChangeArrowheads="1"/>
        </cdr:cNvSpPr>
      </cdr:nvSpPr>
      <cdr:spPr bwMode="auto">
        <a:xfrm xmlns:a="http://schemas.openxmlformats.org/drawingml/2006/main">
          <a:off x="5184577" y="0"/>
          <a:ext cx="576063" cy="612000"/>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dirty="0">
              <a:solidFill>
                <a:sysClr val="windowText" lastClr="000000"/>
              </a:solidFill>
              <a:effectLst/>
              <a:latin typeface="Arial" panose="020B0604020202020204" pitchFamily="34" charset="0"/>
              <a:cs typeface="Arial" panose="020B0604020202020204" pitchFamily="34" charset="0"/>
            </a:rPr>
            <a:t>Draugi vai paziņas ir pirkuši degvielu</a:t>
          </a:r>
        </a:p>
      </cdr:txBody>
    </cdr:sp>
  </cdr:relSizeAnchor>
  <cdr:relSizeAnchor xmlns:cdr="http://schemas.openxmlformats.org/drawingml/2006/chartDrawing">
    <cdr:from>
      <cdr:x>0.39189</cdr:x>
      <cdr:y>0</cdr:y>
    </cdr:from>
    <cdr:to>
      <cdr:x>0.48648</cdr:x>
      <cdr:y>0.10756</cdr:y>
    </cdr:to>
    <cdr:sp macro="" textlink="">
      <cdr:nvSpPr>
        <cdr:cNvPr id="15" name="Text Box 1037"/>
        <cdr:cNvSpPr txBox="1">
          <a:spLocks xmlns:a="http://schemas.openxmlformats.org/drawingml/2006/main" noChangeArrowheads="1"/>
        </cdr:cNvSpPr>
      </cdr:nvSpPr>
      <cdr:spPr bwMode="auto">
        <a:xfrm xmlns:a="http://schemas.openxmlformats.org/drawingml/2006/main">
          <a:off x="4176464" y="0"/>
          <a:ext cx="1008076" cy="612000"/>
        </a:xfrm>
        <a:prstGeom xmlns:a="http://schemas.openxmlformats.org/drawingml/2006/main" prst="rect">
          <a:avLst/>
        </a:prstGeom>
        <a:solidFill xmlns:a="http://schemas.openxmlformats.org/drawingml/2006/main">
          <a:srgbClr val="CF3117"/>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dirty="0">
              <a:solidFill>
                <a:schemeClr val="bg1"/>
              </a:solidFill>
              <a:effectLst/>
              <a:latin typeface="Arial" panose="020B0604020202020204" pitchFamily="34" charset="0"/>
              <a:ea typeface="+mn-ea"/>
              <a:cs typeface="Arial" panose="020B0604020202020204" pitchFamily="34" charset="0"/>
            </a:rPr>
            <a:t>Draugi vai paziņas ir pirkuši cigaretes vai citus tabakas un nikotīna izstrādājumus</a:t>
          </a:r>
        </a:p>
      </cdr:txBody>
    </cdr:sp>
  </cdr:relSizeAnchor>
  <cdr:relSizeAnchor xmlns:cdr="http://schemas.openxmlformats.org/drawingml/2006/chartDrawing">
    <cdr:from>
      <cdr:x>0.2973</cdr:x>
      <cdr:y>0</cdr:y>
    </cdr:from>
    <cdr:to>
      <cdr:x>0.39189</cdr:x>
      <cdr:y>0.10756</cdr:y>
    </cdr:to>
    <cdr:sp macro="" textlink="">
      <cdr:nvSpPr>
        <cdr:cNvPr id="16" name="Text Box 1037"/>
        <cdr:cNvSpPr txBox="1">
          <a:spLocks xmlns:a="http://schemas.openxmlformats.org/drawingml/2006/main" noChangeArrowheads="1"/>
        </cdr:cNvSpPr>
      </cdr:nvSpPr>
      <cdr:spPr bwMode="auto">
        <a:xfrm xmlns:a="http://schemas.openxmlformats.org/drawingml/2006/main">
          <a:off x="3168352" y="0"/>
          <a:ext cx="1008112" cy="612000"/>
        </a:xfrm>
        <a:prstGeom xmlns:a="http://schemas.openxmlformats.org/drawingml/2006/main" prst="rect">
          <a:avLst/>
        </a:prstGeom>
        <a:solidFill xmlns:a="http://schemas.openxmlformats.org/drawingml/2006/main">
          <a:srgbClr val="66180B"/>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dirty="0">
              <a:solidFill>
                <a:schemeClr val="bg1"/>
              </a:solidFill>
              <a:effectLst/>
              <a:latin typeface="Arial" panose="020B0604020202020204" pitchFamily="34" charset="0"/>
              <a:cs typeface="Arial" panose="020B0604020202020204" pitchFamily="34" charset="0"/>
            </a:rPr>
            <a:t>Ir pirkuši cigaretes vai citus tabakas un nikotīna izstrādājumus</a:t>
          </a:r>
        </a:p>
      </cdr:txBody>
    </cdr:sp>
  </cdr:relSizeAnchor>
  <cdr:relSizeAnchor xmlns:cdr="http://schemas.openxmlformats.org/drawingml/2006/chartDrawing">
    <cdr:from>
      <cdr:x>0.59459</cdr:x>
      <cdr:y>0</cdr:y>
    </cdr:from>
    <cdr:to>
      <cdr:x>0.64189</cdr:x>
      <cdr:y>0.10756</cdr:y>
    </cdr:to>
    <cdr:sp macro="" textlink="">
      <cdr:nvSpPr>
        <cdr:cNvPr id="17" name="Text Box 1037"/>
        <cdr:cNvSpPr txBox="1">
          <a:spLocks xmlns:a="http://schemas.openxmlformats.org/drawingml/2006/main" noChangeArrowheads="1"/>
        </cdr:cNvSpPr>
      </cdr:nvSpPr>
      <cdr:spPr bwMode="auto">
        <a:xfrm xmlns:a="http://schemas.openxmlformats.org/drawingml/2006/main">
          <a:off x="6336705" y="0"/>
          <a:ext cx="504056" cy="612000"/>
        </a:xfrm>
        <a:prstGeom xmlns:a="http://schemas.openxmlformats.org/drawingml/2006/main" prst="rect">
          <a:avLst/>
        </a:prstGeom>
        <a:solidFill xmlns:a="http://schemas.openxmlformats.org/drawingml/2006/main">
          <a:srgbClr val="9CDE99"/>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dirty="0">
              <a:solidFill>
                <a:schemeClr val="tx1"/>
              </a:solidFill>
              <a:effectLst/>
              <a:latin typeface="Arial" panose="020B0604020202020204" pitchFamily="34" charset="0"/>
              <a:cs typeface="Arial" panose="020B0604020202020204" pitchFamily="34" charset="0"/>
            </a:rPr>
            <a:t>Ir pirkuši degvielu</a:t>
          </a:r>
        </a:p>
      </cdr:txBody>
    </cdr:sp>
  </cdr:relSizeAnchor>
  <cdr:relSizeAnchor xmlns:cdr="http://schemas.openxmlformats.org/drawingml/2006/chartDrawing">
    <cdr:from>
      <cdr:x>0.54054</cdr:x>
      <cdr:y>1.7575E-7</cdr:y>
    </cdr:from>
    <cdr:to>
      <cdr:x>0.59459</cdr:x>
      <cdr:y>0.10756</cdr:y>
    </cdr:to>
    <cdr:sp macro="" textlink="">
      <cdr:nvSpPr>
        <cdr:cNvPr id="7" name="Text Box 1037"/>
        <cdr:cNvSpPr txBox="1">
          <a:spLocks xmlns:a="http://schemas.openxmlformats.org/drawingml/2006/main" noChangeArrowheads="1"/>
        </cdr:cNvSpPr>
      </cdr:nvSpPr>
      <cdr:spPr bwMode="auto">
        <a:xfrm xmlns:a="http://schemas.openxmlformats.org/drawingml/2006/main">
          <a:off x="5760641" y="1"/>
          <a:ext cx="576063" cy="612000"/>
        </a:xfrm>
        <a:prstGeom xmlns:a="http://schemas.openxmlformats.org/drawingml/2006/main" prst="rect">
          <a:avLst/>
        </a:prstGeom>
        <a:solidFill xmlns:a="http://schemas.openxmlformats.org/drawingml/2006/main">
          <a:schemeClr val="accent4">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dirty="0">
              <a:solidFill>
                <a:schemeClr val="bg1"/>
              </a:solidFill>
              <a:effectLst/>
              <a:latin typeface="Arial" panose="020B0604020202020204" pitchFamily="34" charset="0"/>
              <a:ea typeface="+mn-ea"/>
              <a:cs typeface="Arial" panose="020B0604020202020204" pitchFamily="34" charset="0"/>
            </a:rPr>
            <a:t>Draugi vai paziņas ir pirkuši alkoholu</a:t>
          </a:r>
        </a:p>
      </cdr:txBody>
    </cdr:sp>
  </cdr:relSizeAnchor>
  <cdr:relSizeAnchor xmlns:cdr="http://schemas.openxmlformats.org/drawingml/2006/chartDrawing">
    <cdr:from>
      <cdr:x>0.68919</cdr:x>
      <cdr:y>1.7575E-7</cdr:y>
    </cdr:from>
    <cdr:to>
      <cdr:x>0.98649</cdr:x>
      <cdr:y>0.10756</cdr:y>
    </cdr:to>
    <cdr:sp macro="" textlink="">
      <cdr:nvSpPr>
        <cdr:cNvPr id="8" name="Text Box 1037"/>
        <cdr:cNvSpPr txBox="1">
          <a:spLocks xmlns:a="http://schemas.openxmlformats.org/drawingml/2006/main" noChangeArrowheads="1"/>
        </cdr:cNvSpPr>
      </cdr:nvSpPr>
      <cdr:spPr bwMode="auto">
        <a:xfrm xmlns:a="http://schemas.openxmlformats.org/drawingml/2006/main">
          <a:off x="7344817" y="1"/>
          <a:ext cx="3168352" cy="612000"/>
        </a:xfrm>
        <a:prstGeom xmlns:a="http://schemas.openxmlformats.org/drawingml/2006/main" prst="rect">
          <a:avLst/>
        </a:prstGeom>
        <a:solidFill xmlns:a="http://schemas.openxmlformats.org/drawingml/2006/main">
          <a:srgbClr val="1F497D"/>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dirty="0">
              <a:solidFill>
                <a:schemeClr val="bg1"/>
              </a:solidFill>
              <a:effectLst/>
              <a:latin typeface="Arial" panose="020B0604020202020204" pitchFamily="34" charset="0"/>
              <a:ea typeface="+mn-ea"/>
              <a:cs typeface="Arial" panose="020B0604020202020204" pitchFamily="34" charset="0"/>
            </a:rPr>
            <a:t>Nav pirkuši, un arī starp draugiem un paziņām nezina tādus, kas to būtu darījuši</a:t>
          </a:r>
        </a:p>
      </cdr:txBody>
    </cdr:sp>
  </cdr:relSizeAnchor>
  <cdr:relSizeAnchor xmlns:cdr="http://schemas.openxmlformats.org/drawingml/2006/chartDrawing">
    <cdr:from>
      <cdr:x>0.01351</cdr:x>
      <cdr:y>0.88482</cdr:y>
    </cdr:from>
    <cdr:to>
      <cdr:x>0.34508</cdr:x>
      <cdr:y>0.9582</cdr:y>
    </cdr:to>
    <cdr:sp macro="" textlink="">
      <cdr:nvSpPr>
        <cdr:cNvPr id="2" name="TextBox 1">
          <a:extLst xmlns:a="http://schemas.openxmlformats.org/drawingml/2006/main">
            <a:ext uri="{FF2B5EF4-FFF2-40B4-BE49-F238E27FC236}">
              <a16:creationId xmlns:a16="http://schemas.microsoft.com/office/drawing/2014/main" id="{2E4C6D53-5F69-4FF6-920C-697E2CF05FCB}"/>
            </a:ext>
          </a:extLst>
        </cdr:cNvPr>
        <cdr:cNvSpPr txBox="1"/>
      </cdr:nvSpPr>
      <cdr:spPr>
        <a:xfrm xmlns:a="http://schemas.openxmlformats.org/drawingml/2006/main">
          <a:off x="144016" y="5034554"/>
          <a:ext cx="3533562" cy="4175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900" dirty="0">
              <a:latin typeface="Arial" panose="020B0604020202020204" pitchFamily="34" charset="0"/>
              <a:cs typeface="Arial" panose="020B0604020202020204" pitchFamily="34" charset="0"/>
            </a:rPr>
            <a:t>TABAKU UN/VAI NIKOTĪNU SATUROŠU PRODUKTU LIETOŠANA</a:t>
          </a:r>
        </a:p>
      </cdr:txBody>
    </cdr:sp>
  </cdr:relSizeAnchor>
</c:userShapes>
</file>

<file path=ppt/drawings/drawing2.xml><?xml version="1.0" encoding="utf-8"?>
<c:userShapes xmlns:c="http://schemas.openxmlformats.org/drawingml/2006/chart">
  <cdr:relSizeAnchor xmlns:cdr="http://schemas.openxmlformats.org/drawingml/2006/chartDrawing">
    <cdr:from>
      <cdr:x>0.60993</cdr:x>
      <cdr:y>0.04631</cdr:y>
    </cdr:from>
    <cdr:to>
      <cdr:x>0.69504</cdr:x>
      <cdr:y>0.12883</cdr:y>
    </cdr:to>
    <cdr:sp macro="" textlink="">
      <cdr:nvSpPr>
        <cdr:cNvPr id="14" name="Text Box 1037"/>
        <cdr:cNvSpPr txBox="1">
          <a:spLocks xmlns:a="http://schemas.openxmlformats.org/drawingml/2006/main" noChangeArrowheads="1"/>
        </cdr:cNvSpPr>
      </cdr:nvSpPr>
      <cdr:spPr bwMode="auto">
        <a:xfrm xmlns:a="http://schemas.openxmlformats.org/drawingml/2006/main">
          <a:off x="6192689" y="263477"/>
          <a:ext cx="864095" cy="469565"/>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dirty="0">
              <a:solidFill>
                <a:sysClr val="windowText" lastClr="000000"/>
              </a:solidFill>
              <a:effectLst/>
              <a:latin typeface="Arial" panose="020B0604020202020204" pitchFamily="34" charset="0"/>
              <a:cs typeface="Arial" panose="020B0604020202020204" pitchFamily="34" charset="0"/>
            </a:rPr>
            <a:t>Zina, kur var iegādāties degvielu</a:t>
          </a:r>
        </a:p>
      </cdr:txBody>
    </cdr:sp>
  </cdr:relSizeAnchor>
  <cdr:relSizeAnchor xmlns:cdr="http://schemas.openxmlformats.org/drawingml/2006/chartDrawing">
    <cdr:from>
      <cdr:x>0.49645</cdr:x>
      <cdr:y>0.04631</cdr:y>
    </cdr:from>
    <cdr:to>
      <cdr:x>0.60993</cdr:x>
      <cdr:y>0.12883</cdr:y>
    </cdr:to>
    <cdr:sp macro="" textlink="">
      <cdr:nvSpPr>
        <cdr:cNvPr id="15" name="Text Box 1037"/>
        <cdr:cNvSpPr txBox="1">
          <a:spLocks xmlns:a="http://schemas.openxmlformats.org/drawingml/2006/main" noChangeArrowheads="1"/>
        </cdr:cNvSpPr>
      </cdr:nvSpPr>
      <cdr:spPr bwMode="auto">
        <a:xfrm xmlns:a="http://schemas.openxmlformats.org/drawingml/2006/main">
          <a:off x="5040559" y="263477"/>
          <a:ext cx="1152129" cy="469565"/>
        </a:xfrm>
        <a:prstGeom xmlns:a="http://schemas.openxmlformats.org/drawingml/2006/main" prst="rect">
          <a:avLst/>
        </a:prstGeom>
        <a:solidFill xmlns:a="http://schemas.openxmlformats.org/drawingml/2006/main">
          <a:srgbClr val="CF3117"/>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dirty="0">
              <a:solidFill>
                <a:schemeClr val="bg1"/>
              </a:solidFill>
              <a:effectLst/>
              <a:latin typeface="Arial" panose="020B0604020202020204" pitchFamily="34" charset="0"/>
              <a:ea typeface="+mn-ea"/>
              <a:cs typeface="Arial" panose="020B0604020202020204" pitchFamily="34" charset="0"/>
            </a:rPr>
            <a:t>Zina, kur var iegādāties alkoholu</a:t>
          </a:r>
        </a:p>
      </cdr:txBody>
    </cdr:sp>
  </cdr:relSizeAnchor>
  <cdr:relSizeAnchor xmlns:cdr="http://schemas.openxmlformats.org/drawingml/2006/chartDrawing">
    <cdr:from>
      <cdr:x>0.2766</cdr:x>
      <cdr:y>0.04631</cdr:y>
    </cdr:from>
    <cdr:to>
      <cdr:x>0.49645</cdr:x>
      <cdr:y>0.12883</cdr:y>
    </cdr:to>
    <cdr:sp macro="" textlink="">
      <cdr:nvSpPr>
        <cdr:cNvPr id="16" name="Text Box 1037"/>
        <cdr:cNvSpPr txBox="1">
          <a:spLocks xmlns:a="http://schemas.openxmlformats.org/drawingml/2006/main" noChangeArrowheads="1"/>
        </cdr:cNvSpPr>
      </cdr:nvSpPr>
      <cdr:spPr bwMode="auto">
        <a:xfrm xmlns:a="http://schemas.openxmlformats.org/drawingml/2006/main">
          <a:off x="2808312" y="263477"/>
          <a:ext cx="2232247" cy="469565"/>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dirty="0">
              <a:solidFill>
                <a:schemeClr val="bg1"/>
              </a:solidFill>
              <a:effectLst/>
              <a:latin typeface="Arial" panose="020B0604020202020204" pitchFamily="34" charset="0"/>
              <a:cs typeface="Arial" panose="020B0604020202020204" pitchFamily="34" charset="0"/>
            </a:rPr>
            <a:t>Zina, kur var iegādāties cigaretes</a:t>
          </a:r>
        </a:p>
      </cdr:txBody>
    </cdr:sp>
  </cdr:relSizeAnchor>
  <cdr:relSizeAnchor xmlns:cdr="http://schemas.openxmlformats.org/drawingml/2006/chartDrawing">
    <cdr:from>
      <cdr:x>0.75177</cdr:x>
      <cdr:y>0.04631</cdr:y>
    </cdr:from>
    <cdr:to>
      <cdr:x>0.97163</cdr:x>
      <cdr:y>0.12883</cdr:y>
    </cdr:to>
    <cdr:sp macro="" textlink="">
      <cdr:nvSpPr>
        <cdr:cNvPr id="7" name="Text Box 1037"/>
        <cdr:cNvSpPr txBox="1">
          <a:spLocks xmlns:a="http://schemas.openxmlformats.org/drawingml/2006/main" noChangeArrowheads="1"/>
        </cdr:cNvSpPr>
      </cdr:nvSpPr>
      <cdr:spPr bwMode="auto">
        <a:xfrm xmlns:a="http://schemas.openxmlformats.org/drawingml/2006/main">
          <a:off x="7632849" y="263477"/>
          <a:ext cx="2232248" cy="469565"/>
        </a:xfrm>
        <a:prstGeom xmlns:a="http://schemas.openxmlformats.org/drawingml/2006/main" prst="rect">
          <a:avLst/>
        </a:prstGeom>
        <a:solidFill xmlns:a="http://schemas.openxmlformats.org/drawingml/2006/main">
          <a:schemeClr val="accent4">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a:solidFill>
                <a:schemeClr val="bg1"/>
              </a:solidFill>
              <a:effectLst/>
              <a:latin typeface="Arial" panose="020B0604020202020204" pitchFamily="34" charset="0"/>
              <a:ea typeface="+mn-ea"/>
              <a:cs typeface="Arial" panose="020B0604020202020204" pitchFamily="34" charset="0"/>
            </a:rPr>
            <a:t>Nē</a:t>
          </a:r>
        </a:p>
      </cdr:txBody>
    </cdr:sp>
  </cdr:relSizeAnchor>
  <cdr:relSizeAnchor xmlns:cdr="http://schemas.openxmlformats.org/drawingml/2006/chartDrawing">
    <cdr:from>
      <cdr:x>0.01773</cdr:x>
      <cdr:y>0.90357</cdr:y>
    </cdr:from>
    <cdr:to>
      <cdr:x>0.38531</cdr:x>
      <cdr:y>0.92255</cdr:y>
    </cdr:to>
    <cdr:sp macro="" textlink="">
      <cdr:nvSpPr>
        <cdr:cNvPr id="8" name="TextBox 1">
          <a:extLst xmlns:a="http://schemas.openxmlformats.org/drawingml/2006/main">
            <a:ext uri="{FF2B5EF4-FFF2-40B4-BE49-F238E27FC236}">
              <a16:creationId xmlns:a16="http://schemas.microsoft.com/office/drawing/2014/main" id="{8844058F-B79A-B229-D0C9-7D8A597490A9}"/>
            </a:ext>
          </a:extLst>
        </cdr:cNvPr>
        <cdr:cNvSpPr txBox="1"/>
      </cdr:nvSpPr>
      <cdr:spPr>
        <a:xfrm xmlns:a="http://schemas.openxmlformats.org/drawingml/2006/main">
          <a:off x="180020" y="5141227"/>
          <a:ext cx="3732032" cy="10800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dirty="0">
              <a:latin typeface="Arial" panose="020B0604020202020204" pitchFamily="34" charset="0"/>
              <a:cs typeface="Arial" panose="020B0604020202020204" pitchFamily="34" charset="0"/>
            </a:rPr>
            <a:t>TABAKU UN/VAI NIKOTĪNU SATUROŠU PRODUKTU LIETOŠANA</a:t>
          </a:r>
        </a:p>
      </cdr:txBody>
    </cdr:sp>
  </cdr:relSizeAnchor>
  <cdr:relSizeAnchor xmlns:cdr="http://schemas.openxmlformats.org/drawingml/2006/chartDrawing">
    <cdr:from>
      <cdr:x>0.70922</cdr:x>
      <cdr:y>0.04153</cdr:y>
    </cdr:from>
    <cdr:to>
      <cdr:x>0.70922</cdr:x>
      <cdr:y>0.13159</cdr:y>
    </cdr:to>
    <cdr:cxnSp macro="">
      <cdr:nvCxnSpPr>
        <cdr:cNvPr id="4" name="Straight Arrow Connector 3">
          <a:extLst xmlns:a="http://schemas.openxmlformats.org/drawingml/2006/main">
            <a:ext uri="{FF2B5EF4-FFF2-40B4-BE49-F238E27FC236}">
              <a16:creationId xmlns:a16="http://schemas.microsoft.com/office/drawing/2014/main" id="{FFE5F1FB-301E-88D1-CEB5-E3BF448A341C}"/>
            </a:ext>
          </a:extLst>
        </cdr:cNvPr>
        <cdr:cNvCxnSpPr/>
      </cdr:nvCxnSpPr>
      <cdr:spPr>
        <a:xfrm xmlns:a="http://schemas.openxmlformats.org/drawingml/2006/main">
          <a:off x="7200800" y="236288"/>
          <a:ext cx="0" cy="512451"/>
        </a:xfrm>
        <a:prstGeom xmlns:a="http://schemas.openxmlformats.org/drawingml/2006/main" prst="straightConnector1">
          <a:avLst/>
        </a:prstGeom>
        <a:ln xmlns:a="http://schemas.openxmlformats.org/drawingml/2006/main">
          <a:solidFill>
            <a:srgbClr val="F4A698"/>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0.52238</cdr:x>
      <cdr:y>0.04386</cdr:y>
    </cdr:from>
    <cdr:to>
      <cdr:x>0.717</cdr:x>
      <cdr:y>0.15789</cdr:y>
    </cdr:to>
    <cdr:sp macro="" textlink="">
      <cdr:nvSpPr>
        <cdr:cNvPr id="2" name="Text Box 1037">
          <a:extLst xmlns:a="http://schemas.openxmlformats.org/drawingml/2006/main">
            <a:ext uri="{FF2B5EF4-FFF2-40B4-BE49-F238E27FC236}">
              <a16:creationId xmlns:a16="http://schemas.microsoft.com/office/drawing/2014/main" id="{2BA1E5FD-E93F-41FD-86F3-AD852DC7F1E2}"/>
            </a:ext>
          </a:extLst>
        </cdr:cNvPr>
        <cdr:cNvSpPr txBox="1">
          <a:spLocks xmlns:a="http://schemas.openxmlformats.org/drawingml/2006/main" noChangeArrowheads="1"/>
        </cdr:cNvSpPr>
      </cdr:nvSpPr>
      <cdr:spPr bwMode="auto">
        <a:xfrm xmlns:a="http://schemas.openxmlformats.org/drawingml/2006/main">
          <a:off x="4438634" y="180019"/>
          <a:ext cx="1653644" cy="468052"/>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Drīzāk </a:t>
          </a:r>
          <a:br>
            <a:rPr lang="lv-LV" sz="1000" b="1" i="0" baseline="0" dirty="0">
              <a:solidFill>
                <a:sysClr val="windowText" lastClr="000000"/>
              </a:solidFill>
              <a:effectLst/>
              <a:latin typeface="Arial" panose="020B0604020202020204" pitchFamily="34" charset="0"/>
              <a:ea typeface="+mn-ea"/>
              <a:cs typeface="Arial" panose="020B0604020202020204" pitchFamily="34" charset="0"/>
            </a:rPr>
          </a:br>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nosodāma</a:t>
          </a:r>
          <a:endParaRPr lang="lv-LV" sz="1000" dirty="0">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0.42886</cdr:x>
      <cdr:y>0.04386</cdr:y>
    </cdr:from>
    <cdr:to>
      <cdr:x>0.52334</cdr:x>
      <cdr:y>0.15789</cdr:y>
    </cdr:to>
    <cdr:sp macro="" textlink="">
      <cdr:nvSpPr>
        <cdr:cNvPr id="3" name="Text Box 1037">
          <a:extLst xmlns:a="http://schemas.openxmlformats.org/drawingml/2006/main">
            <a:ext uri="{FF2B5EF4-FFF2-40B4-BE49-F238E27FC236}">
              <a16:creationId xmlns:a16="http://schemas.microsoft.com/office/drawing/2014/main" id="{E71C5CA6-4FC5-4B63-B72B-9F951E9D2745}"/>
            </a:ext>
          </a:extLst>
        </cdr:cNvPr>
        <cdr:cNvSpPr txBox="1">
          <a:spLocks xmlns:a="http://schemas.openxmlformats.org/drawingml/2006/main" noChangeArrowheads="1"/>
        </cdr:cNvSpPr>
      </cdr:nvSpPr>
      <cdr:spPr bwMode="auto">
        <a:xfrm xmlns:a="http://schemas.openxmlformats.org/drawingml/2006/main">
          <a:off x="3643998" y="180021"/>
          <a:ext cx="802800" cy="468031"/>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Drīzāk nav nosodāma</a:t>
          </a:r>
        </a:p>
      </cdr:txBody>
    </cdr:sp>
  </cdr:relSizeAnchor>
  <cdr:relSizeAnchor xmlns:cdr="http://schemas.openxmlformats.org/drawingml/2006/chartDrawing">
    <cdr:from>
      <cdr:x>0.28479</cdr:x>
      <cdr:y>0.04386</cdr:y>
    </cdr:from>
    <cdr:to>
      <cdr:x>0.42886</cdr:x>
      <cdr:y>0.15798</cdr:y>
    </cdr:to>
    <cdr:sp macro="" textlink="">
      <cdr:nvSpPr>
        <cdr:cNvPr id="4" name="Text Box 1037">
          <a:extLst xmlns:a="http://schemas.openxmlformats.org/drawingml/2006/main">
            <a:ext uri="{FF2B5EF4-FFF2-40B4-BE49-F238E27FC236}">
              <a16:creationId xmlns:a16="http://schemas.microsoft.com/office/drawing/2014/main" id="{E21600F5-D98C-43D8-8237-E01AC5A1C558}"/>
            </a:ext>
          </a:extLst>
        </cdr:cNvPr>
        <cdr:cNvSpPr txBox="1">
          <a:spLocks xmlns:a="http://schemas.openxmlformats.org/drawingml/2006/main" noChangeArrowheads="1"/>
        </cdr:cNvSpPr>
      </cdr:nvSpPr>
      <cdr:spPr bwMode="auto">
        <a:xfrm xmlns:a="http://schemas.openxmlformats.org/drawingml/2006/main">
          <a:off x="2419871" y="180020"/>
          <a:ext cx="1224136" cy="468404"/>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chemeClr val="bg1"/>
              </a:solidFill>
              <a:effectLst/>
              <a:latin typeface="Arial" panose="020B0604020202020204" pitchFamily="34" charset="0"/>
              <a:ea typeface="+mn-ea"/>
              <a:cs typeface="Arial" panose="020B0604020202020204" pitchFamily="34" charset="0"/>
            </a:rPr>
            <a:t>Nemaz nav nosodāma</a:t>
          </a:r>
          <a:endParaRPr lang="lv-LV" sz="1000" dirty="0">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0.87801</cdr:x>
      <cdr:y>0.04386</cdr:y>
    </cdr:from>
    <cdr:to>
      <cdr:x>0.98198</cdr:x>
      <cdr:y>0.15789</cdr:y>
    </cdr:to>
    <cdr:sp macro="" textlink="">
      <cdr:nvSpPr>
        <cdr:cNvPr id="5" name="Text Box 1037">
          <a:extLst xmlns:a="http://schemas.openxmlformats.org/drawingml/2006/main">
            <a:ext uri="{FF2B5EF4-FFF2-40B4-BE49-F238E27FC236}">
              <a16:creationId xmlns:a16="http://schemas.microsoft.com/office/drawing/2014/main" id="{C7E317C6-1106-47CF-9BFC-583511CB447A}"/>
            </a:ext>
          </a:extLst>
        </cdr:cNvPr>
        <cdr:cNvSpPr txBox="1">
          <a:spLocks xmlns:a="http://schemas.openxmlformats.org/drawingml/2006/main" noChangeArrowheads="1"/>
        </cdr:cNvSpPr>
      </cdr:nvSpPr>
      <cdr:spPr bwMode="auto">
        <a:xfrm xmlns:a="http://schemas.openxmlformats.org/drawingml/2006/main">
          <a:off x="7460430" y="180019"/>
          <a:ext cx="883399" cy="468052"/>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Grūti </a:t>
          </a:r>
          <a:br>
            <a:rPr lang="lv-LV" sz="1000" b="1" i="0" baseline="0" dirty="0">
              <a:solidFill>
                <a:sysClr val="windowText" lastClr="000000"/>
              </a:solidFill>
              <a:effectLst/>
              <a:latin typeface="Arial" panose="020B0604020202020204" pitchFamily="34" charset="0"/>
              <a:ea typeface="+mn-ea"/>
              <a:cs typeface="Arial" panose="020B0604020202020204" pitchFamily="34" charset="0"/>
            </a:rPr>
          </a:br>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pateikt</a:t>
          </a:r>
        </a:p>
      </cdr:txBody>
    </cdr:sp>
  </cdr:relSizeAnchor>
  <cdr:relSizeAnchor xmlns:cdr="http://schemas.openxmlformats.org/drawingml/2006/chartDrawing">
    <cdr:from>
      <cdr:x>0.717</cdr:x>
      <cdr:y>0.04386</cdr:y>
    </cdr:from>
    <cdr:to>
      <cdr:x>0.87801</cdr:x>
      <cdr:y>0.15789</cdr:y>
    </cdr:to>
    <cdr:sp macro="" textlink="">
      <cdr:nvSpPr>
        <cdr:cNvPr id="6" name="Text Box 1037">
          <a:extLst xmlns:a="http://schemas.openxmlformats.org/drawingml/2006/main">
            <a:ext uri="{FF2B5EF4-FFF2-40B4-BE49-F238E27FC236}">
              <a16:creationId xmlns:a16="http://schemas.microsoft.com/office/drawing/2014/main" id="{0E05703D-1BB0-441C-A765-88771D711985}"/>
            </a:ext>
          </a:extLst>
        </cdr:cNvPr>
        <cdr:cNvSpPr txBox="1">
          <a:spLocks xmlns:a="http://schemas.openxmlformats.org/drawingml/2006/main" noChangeArrowheads="1"/>
        </cdr:cNvSpPr>
      </cdr:nvSpPr>
      <cdr:spPr bwMode="auto">
        <a:xfrm xmlns:a="http://schemas.openxmlformats.org/drawingml/2006/main">
          <a:off x="6092278" y="180019"/>
          <a:ext cx="1368152" cy="468052"/>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chemeClr val="bg1"/>
              </a:solidFill>
              <a:effectLst/>
              <a:latin typeface="Arial" panose="020B0604020202020204" pitchFamily="34" charset="0"/>
              <a:ea typeface="+mn-ea"/>
              <a:cs typeface="Arial" panose="020B0604020202020204" pitchFamily="34" charset="0"/>
            </a:rPr>
            <a:t>Ļoti </a:t>
          </a:r>
          <a:br>
            <a:rPr lang="lv-LV" sz="1000" b="1" i="0" baseline="0" dirty="0">
              <a:solidFill>
                <a:schemeClr val="bg1"/>
              </a:solidFill>
              <a:effectLst/>
              <a:latin typeface="Arial" panose="020B0604020202020204" pitchFamily="34" charset="0"/>
              <a:ea typeface="+mn-ea"/>
              <a:cs typeface="Arial" panose="020B0604020202020204" pitchFamily="34" charset="0"/>
            </a:rPr>
          </a:br>
          <a:r>
            <a:rPr lang="lv-LV" sz="1000" b="1" i="0" baseline="0" dirty="0">
              <a:solidFill>
                <a:schemeClr val="bg1"/>
              </a:solidFill>
              <a:effectLst/>
              <a:latin typeface="Arial" panose="020B0604020202020204" pitchFamily="34" charset="0"/>
              <a:ea typeface="+mn-ea"/>
              <a:cs typeface="Arial" panose="020B0604020202020204" pitchFamily="34" charset="0"/>
            </a:rPr>
            <a:t>nosodāma</a:t>
          </a:r>
          <a:endParaRPr lang="lv-LV" sz="1000" dirty="0">
            <a:solidFill>
              <a:schemeClr val="bg1"/>
            </a:solidFill>
            <a:effectLst/>
            <a:latin typeface="Arial" panose="020B0604020202020204" pitchFamily="34" charset="0"/>
            <a:cs typeface="Arial" panose="020B060402020202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0.66209</cdr:x>
      <cdr:y>0.05264</cdr:y>
    </cdr:from>
    <cdr:to>
      <cdr:x>0.77969</cdr:x>
      <cdr:y>0.16667</cdr:y>
    </cdr:to>
    <cdr:sp macro="" textlink="">
      <cdr:nvSpPr>
        <cdr:cNvPr id="2" name="Text Box 1037">
          <a:extLst xmlns:a="http://schemas.openxmlformats.org/drawingml/2006/main">
            <a:ext uri="{FF2B5EF4-FFF2-40B4-BE49-F238E27FC236}">
              <a16:creationId xmlns:a16="http://schemas.microsoft.com/office/drawing/2014/main" id="{8C7421C0-E95D-40DB-991C-498225A30780}"/>
            </a:ext>
          </a:extLst>
        </cdr:cNvPr>
        <cdr:cNvSpPr txBox="1">
          <a:spLocks xmlns:a="http://schemas.openxmlformats.org/drawingml/2006/main" noChangeArrowheads="1"/>
        </cdr:cNvSpPr>
      </cdr:nvSpPr>
      <cdr:spPr bwMode="auto">
        <a:xfrm xmlns:a="http://schemas.openxmlformats.org/drawingml/2006/main">
          <a:off x="5625117" y="216024"/>
          <a:ext cx="999147" cy="468000"/>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Drīzāk </a:t>
          </a:r>
          <a:br>
            <a:rPr lang="lv-LV" sz="1000" b="1" i="0" baseline="0" dirty="0">
              <a:solidFill>
                <a:sysClr val="windowText" lastClr="000000"/>
              </a:solidFill>
              <a:effectLst/>
              <a:latin typeface="Arial" panose="020B0604020202020204" pitchFamily="34" charset="0"/>
              <a:ea typeface="+mn-ea"/>
              <a:cs typeface="Arial" panose="020B0604020202020204" pitchFamily="34" charset="0"/>
            </a:rPr>
          </a:br>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sekmīga</a:t>
          </a:r>
          <a:endParaRPr lang="lv-LV" sz="1000" dirty="0">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0.41524</cdr:x>
      <cdr:y>0.05264</cdr:y>
    </cdr:from>
    <cdr:to>
      <cdr:x>0.66209</cdr:x>
      <cdr:y>0.16667</cdr:y>
    </cdr:to>
    <cdr:sp macro="" textlink="">
      <cdr:nvSpPr>
        <cdr:cNvPr id="3" name="Text Box 1037">
          <a:extLst xmlns:a="http://schemas.openxmlformats.org/drawingml/2006/main">
            <a:ext uri="{FF2B5EF4-FFF2-40B4-BE49-F238E27FC236}">
              <a16:creationId xmlns:a16="http://schemas.microsoft.com/office/drawing/2014/main" id="{0EC2A97A-66C9-463B-B74E-F13F2D473A86}"/>
            </a:ext>
          </a:extLst>
        </cdr:cNvPr>
        <cdr:cNvSpPr txBox="1">
          <a:spLocks xmlns:a="http://schemas.openxmlformats.org/drawingml/2006/main" noChangeArrowheads="1"/>
        </cdr:cNvSpPr>
      </cdr:nvSpPr>
      <cdr:spPr bwMode="auto">
        <a:xfrm xmlns:a="http://schemas.openxmlformats.org/drawingml/2006/main">
          <a:off x="3527920" y="216024"/>
          <a:ext cx="2097197" cy="468000"/>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Drīzāk </a:t>
          </a:r>
          <a:br>
            <a:rPr lang="lv-LV" sz="1000" b="1" i="0" baseline="0" dirty="0">
              <a:solidFill>
                <a:sysClr val="windowText" lastClr="000000"/>
              </a:solidFill>
              <a:effectLst/>
              <a:latin typeface="Arial" panose="020B0604020202020204" pitchFamily="34" charset="0"/>
              <a:ea typeface="+mn-ea"/>
              <a:cs typeface="Arial" panose="020B0604020202020204" pitchFamily="34" charset="0"/>
            </a:rPr>
          </a:br>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nesekmīga</a:t>
          </a:r>
        </a:p>
      </cdr:txBody>
    </cdr:sp>
  </cdr:relSizeAnchor>
  <cdr:relSizeAnchor xmlns:cdr="http://schemas.openxmlformats.org/drawingml/2006/chartDrawing">
    <cdr:from>
      <cdr:x>0.26549</cdr:x>
      <cdr:y>0.05264</cdr:y>
    </cdr:from>
    <cdr:to>
      <cdr:x>0.41524</cdr:x>
      <cdr:y>0.16667</cdr:y>
    </cdr:to>
    <cdr:sp macro="" textlink="">
      <cdr:nvSpPr>
        <cdr:cNvPr id="4" name="Text Box 1037">
          <a:extLst xmlns:a="http://schemas.openxmlformats.org/drawingml/2006/main">
            <a:ext uri="{FF2B5EF4-FFF2-40B4-BE49-F238E27FC236}">
              <a16:creationId xmlns:a16="http://schemas.microsoft.com/office/drawing/2014/main" id="{AA4BAF47-02D0-4E6A-AFB3-8ADCC32441CD}"/>
            </a:ext>
          </a:extLst>
        </cdr:cNvPr>
        <cdr:cNvSpPr txBox="1">
          <a:spLocks xmlns:a="http://schemas.openxmlformats.org/drawingml/2006/main" noChangeArrowheads="1"/>
        </cdr:cNvSpPr>
      </cdr:nvSpPr>
      <cdr:spPr bwMode="auto">
        <a:xfrm xmlns:a="http://schemas.openxmlformats.org/drawingml/2006/main">
          <a:off x="2255603" y="216025"/>
          <a:ext cx="1272317" cy="468000"/>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chemeClr val="bg1"/>
              </a:solidFill>
              <a:effectLst/>
              <a:latin typeface="Arial" panose="020B0604020202020204" pitchFamily="34" charset="0"/>
              <a:ea typeface="+mn-ea"/>
              <a:cs typeface="Arial" panose="020B0604020202020204" pitchFamily="34" charset="0"/>
            </a:rPr>
            <a:t>Ļoti </a:t>
          </a:r>
          <a:br>
            <a:rPr lang="lv-LV" sz="1000" b="1" i="0" baseline="0" dirty="0">
              <a:solidFill>
                <a:schemeClr val="bg1"/>
              </a:solidFill>
              <a:effectLst/>
              <a:latin typeface="Arial" panose="020B0604020202020204" pitchFamily="34" charset="0"/>
              <a:ea typeface="+mn-ea"/>
              <a:cs typeface="Arial" panose="020B0604020202020204" pitchFamily="34" charset="0"/>
            </a:rPr>
          </a:br>
          <a:r>
            <a:rPr lang="lv-LV" sz="1000" b="1" i="0" baseline="0" dirty="0">
              <a:solidFill>
                <a:schemeClr val="bg1"/>
              </a:solidFill>
              <a:effectLst/>
              <a:latin typeface="Arial" panose="020B0604020202020204" pitchFamily="34" charset="0"/>
              <a:ea typeface="+mn-ea"/>
              <a:cs typeface="Arial" panose="020B0604020202020204" pitchFamily="34" charset="0"/>
            </a:rPr>
            <a:t>nesekmīga</a:t>
          </a:r>
          <a:endParaRPr lang="lv-LV" sz="1000" dirty="0">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0.86445</cdr:x>
      <cdr:y>0.05264</cdr:y>
    </cdr:from>
    <cdr:to>
      <cdr:x>0.99031</cdr:x>
      <cdr:y>0.16667</cdr:y>
    </cdr:to>
    <cdr:sp macro="" textlink="">
      <cdr:nvSpPr>
        <cdr:cNvPr id="5" name="Text Box 1037">
          <a:extLst xmlns:a="http://schemas.openxmlformats.org/drawingml/2006/main">
            <a:ext uri="{FF2B5EF4-FFF2-40B4-BE49-F238E27FC236}">
              <a16:creationId xmlns:a16="http://schemas.microsoft.com/office/drawing/2014/main" id="{D1DBAFD1-6331-4AAA-B406-19A47726DBE9}"/>
            </a:ext>
          </a:extLst>
        </cdr:cNvPr>
        <cdr:cNvSpPr txBox="1">
          <a:spLocks xmlns:a="http://schemas.openxmlformats.org/drawingml/2006/main" noChangeArrowheads="1"/>
        </cdr:cNvSpPr>
      </cdr:nvSpPr>
      <cdr:spPr bwMode="auto">
        <a:xfrm xmlns:a="http://schemas.openxmlformats.org/drawingml/2006/main">
          <a:off x="7344344" y="216024"/>
          <a:ext cx="1069330" cy="468000"/>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Grūti </a:t>
          </a:r>
          <a:br>
            <a:rPr lang="lv-LV" sz="1000" b="1" i="0" baseline="0" dirty="0">
              <a:solidFill>
                <a:sysClr val="windowText" lastClr="000000"/>
              </a:solidFill>
              <a:effectLst/>
              <a:latin typeface="Arial" panose="020B0604020202020204" pitchFamily="34" charset="0"/>
              <a:ea typeface="+mn-ea"/>
              <a:cs typeface="Arial" panose="020B0604020202020204" pitchFamily="34" charset="0"/>
            </a:rPr>
          </a:br>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pateikt</a:t>
          </a:r>
        </a:p>
      </cdr:txBody>
    </cdr:sp>
  </cdr:relSizeAnchor>
  <cdr:relSizeAnchor xmlns:cdr="http://schemas.openxmlformats.org/drawingml/2006/chartDrawing">
    <cdr:from>
      <cdr:x>0.77969</cdr:x>
      <cdr:y>0.05264</cdr:y>
    </cdr:from>
    <cdr:to>
      <cdr:x>0.86445</cdr:x>
      <cdr:y>0.16667</cdr:y>
    </cdr:to>
    <cdr:sp macro="" textlink="">
      <cdr:nvSpPr>
        <cdr:cNvPr id="6" name="Text Box 1037">
          <a:extLst xmlns:a="http://schemas.openxmlformats.org/drawingml/2006/main">
            <a:ext uri="{FF2B5EF4-FFF2-40B4-BE49-F238E27FC236}">
              <a16:creationId xmlns:a16="http://schemas.microsoft.com/office/drawing/2014/main" id="{E70BD83C-0607-4E05-A3A3-4B2E7083907C}"/>
            </a:ext>
          </a:extLst>
        </cdr:cNvPr>
        <cdr:cNvSpPr txBox="1">
          <a:spLocks xmlns:a="http://schemas.openxmlformats.org/drawingml/2006/main" noChangeArrowheads="1"/>
        </cdr:cNvSpPr>
      </cdr:nvSpPr>
      <cdr:spPr bwMode="auto">
        <a:xfrm xmlns:a="http://schemas.openxmlformats.org/drawingml/2006/main">
          <a:off x="6624264" y="216024"/>
          <a:ext cx="720080" cy="468000"/>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chemeClr val="bg1"/>
              </a:solidFill>
              <a:effectLst/>
              <a:latin typeface="Arial" panose="020B0604020202020204" pitchFamily="34" charset="0"/>
              <a:ea typeface="+mn-ea"/>
              <a:cs typeface="Arial" panose="020B0604020202020204" pitchFamily="34" charset="0"/>
            </a:rPr>
            <a:t>Ļoti sekmīga</a:t>
          </a:r>
          <a:endParaRPr lang="lv-LV" sz="1000" dirty="0">
            <a:solidFill>
              <a:schemeClr val="bg1"/>
            </a:solidFill>
            <a:effectLst/>
            <a:latin typeface="Arial" panose="020B0604020202020204" pitchFamily="34" charset="0"/>
            <a:cs typeface="Arial" panose="020B060402020202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0.19155</cdr:x>
      <cdr:y>0</cdr:y>
    </cdr:from>
    <cdr:to>
      <cdr:x>0.58145</cdr:x>
      <cdr:y>0.17212</cdr:y>
    </cdr:to>
    <cdr:sp macro="" textlink="">
      <cdr:nvSpPr>
        <cdr:cNvPr id="10" name="Text Box 1034"/>
        <cdr:cNvSpPr txBox="1">
          <a:spLocks xmlns:a="http://schemas.openxmlformats.org/drawingml/2006/main" noChangeArrowheads="1"/>
        </cdr:cNvSpPr>
      </cdr:nvSpPr>
      <cdr:spPr bwMode="auto">
        <a:xfrm xmlns:a="http://schemas.openxmlformats.org/drawingml/2006/main">
          <a:off x="1730331" y="0"/>
          <a:ext cx="3522061" cy="612000"/>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lv-LV" sz="900" b="1" i="0" u="none" strike="noStrike" baseline="0" dirty="0">
              <a:solidFill>
                <a:srgbClr val="FFFFFF"/>
              </a:solidFill>
              <a:latin typeface="Arial" panose="020B0604020202020204" pitchFamily="34" charset="0"/>
              <a:cs typeface="Arial" panose="020B0604020202020204" pitchFamily="34" charset="0"/>
            </a:rPr>
            <a:t>Valstij vajadzētu pastiprināt cīņu</a:t>
          </a:r>
          <a:r>
            <a:rPr lang="en-GB" sz="900" b="1" i="0" u="none" strike="noStrike" baseline="0" dirty="0">
              <a:solidFill>
                <a:srgbClr val="FFFFFF"/>
              </a:solidFill>
              <a:latin typeface="Arial" panose="020B0604020202020204" pitchFamily="34" charset="0"/>
              <a:cs typeface="Arial" panose="020B0604020202020204" pitchFamily="34" charset="0"/>
            </a:rPr>
            <a:t>*</a:t>
          </a:r>
          <a:endParaRPr lang="lv-LV" sz="900" b="1" i="0" u="none" strike="noStrike" baseline="0" dirty="0">
            <a:solidFill>
              <a:srgbClr val="FFFFFF"/>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0.68507</cdr:x>
      <cdr:y>2.81237E-7</cdr:y>
    </cdr:from>
    <cdr:to>
      <cdr:x>0.82856</cdr:x>
      <cdr:y>0.17212</cdr:y>
    </cdr:to>
    <cdr:sp macro="" textlink="">
      <cdr:nvSpPr>
        <cdr:cNvPr id="11" name="Text Box 1034"/>
        <cdr:cNvSpPr txBox="1">
          <a:spLocks xmlns:a="http://schemas.openxmlformats.org/drawingml/2006/main" noChangeArrowheads="1"/>
        </cdr:cNvSpPr>
      </cdr:nvSpPr>
      <cdr:spPr bwMode="auto">
        <a:xfrm xmlns:a="http://schemas.openxmlformats.org/drawingml/2006/main">
          <a:off x="6188496" y="1"/>
          <a:ext cx="1296145" cy="612000"/>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dirty="0">
              <a:solidFill>
                <a:sysClr val="windowText" lastClr="000000"/>
              </a:solidFill>
              <a:effectLst/>
              <a:latin typeface="Arial" panose="020B0604020202020204" pitchFamily="34" charset="0"/>
              <a:ea typeface="+mn-ea"/>
              <a:cs typeface="Arial" panose="020B0604020202020204" pitchFamily="34" charset="0"/>
            </a:rPr>
            <a:t>Valstij vajadzētu kļūt pielaidīgākai,</a:t>
          </a:r>
          <a:r>
            <a:rPr lang="en-GB" sz="900" b="1" i="0" baseline="0" dirty="0">
              <a:solidFill>
                <a:sysClr val="windowText" lastClr="000000"/>
              </a:solidFill>
              <a:effectLst/>
              <a:latin typeface="Arial" panose="020B0604020202020204" pitchFamily="34" charset="0"/>
              <a:ea typeface="+mn-ea"/>
              <a:cs typeface="Arial" panose="020B0604020202020204" pitchFamily="34" charset="0"/>
            </a:rPr>
            <a:t> </a:t>
          </a:r>
          <a:r>
            <a:rPr lang="lv-LV" sz="900" b="1" i="0" baseline="0" dirty="0">
              <a:solidFill>
                <a:sysClr val="windowText" lastClr="000000"/>
              </a:solidFill>
              <a:effectLst/>
              <a:latin typeface="Arial" panose="020B0604020202020204" pitchFamily="34" charset="0"/>
              <a:ea typeface="+mn-ea"/>
              <a:cs typeface="Arial" panose="020B0604020202020204" pitchFamily="34" charset="0"/>
            </a:rPr>
            <a:t>pret dažādu kontrabandas preču tirdzniecību</a:t>
          </a:r>
          <a:r>
            <a:rPr lang="en-GB" sz="900" b="1" i="0" baseline="0" dirty="0">
              <a:solidFill>
                <a:sysClr val="windowText" lastClr="000000"/>
              </a:solidFill>
              <a:effectLst/>
              <a:latin typeface="Arial" panose="020B0604020202020204" pitchFamily="34" charset="0"/>
              <a:ea typeface="+mn-ea"/>
              <a:cs typeface="Arial" panose="020B0604020202020204" pitchFamily="34" charset="0"/>
            </a:rPr>
            <a:t>***</a:t>
          </a:r>
          <a:endParaRPr lang="lv-LV" sz="900" dirty="0">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0.58145</cdr:x>
      <cdr:y>0</cdr:y>
    </cdr:from>
    <cdr:to>
      <cdr:x>0.68507</cdr:x>
      <cdr:y>0.17212</cdr:y>
    </cdr:to>
    <cdr:sp macro="" textlink="">
      <cdr:nvSpPr>
        <cdr:cNvPr id="13" name="Text Box 1034"/>
        <cdr:cNvSpPr txBox="1">
          <a:spLocks xmlns:a="http://schemas.openxmlformats.org/drawingml/2006/main" noChangeArrowheads="1"/>
        </cdr:cNvSpPr>
      </cdr:nvSpPr>
      <cdr:spPr bwMode="auto">
        <a:xfrm xmlns:a="http://schemas.openxmlformats.org/drawingml/2006/main">
          <a:off x="5252393" y="0"/>
          <a:ext cx="936104" cy="612000"/>
        </a:xfrm>
        <a:prstGeom xmlns:a="http://schemas.openxmlformats.org/drawingml/2006/main" prst="rect">
          <a:avLst/>
        </a:prstGeom>
        <a:solidFill xmlns:a="http://schemas.openxmlformats.org/drawingml/2006/main">
          <a:srgbClr val="CF3117"/>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dirty="0">
              <a:solidFill>
                <a:schemeClr val="bg1"/>
              </a:solidFill>
              <a:effectLst/>
              <a:latin typeface="Arial" panose="020B0604020202020204" pitchFamily="34" charset="0"/>
              <a:ea typeface="+mn-ea"/>
              <a:cs typeface="Arial" panose="020B0604020202020204" pitchFamily="34" charset="0"/>
            </a:rPr>
            <a:t>Valstij neko jaunu</a:t>
          </a:r>
          <a:r>
            <a:rPr lang="en-GB" sz="900" b="1" i="0" baseline="0" dirty="0">
              <a:solidFill>
                <a:schemeClr val="bg1"/>
              </a:solidFill>
              <a:effectLst/>
              <a:latin typeface="Arial" panose="020B0604020202020204" pitchFamily="34" charset="0"/>
              <a:ea typeface="+mn-ea"/>
              <a:cs typeface="Arial" panose="020B0604020202020204" pitchFamily="34" charset="0"/>
            </a:rPr>
            <a:t> </a:t>
          </a:r>
          <a:r>
            <a:rPr lang="lv-LV" sz="900" b="1" i="0" baseline="0" dirty="0">
              <a:solidFill>
                <a:schemeClr val="bg1"/>
              </a:solidFill>
              <a:effectLst/>
              <a:latin typeface="Arial" panose="020B0604020202020204" pitchFamily="34" charset="0"/>
              <a:ea typeface="+mn-ea"/>
              <a:cs typeface="Arial" panose="020B0604020202020204" pitchFamily="34" charset="0"/>
            </a:rPr>
            <a:t>šajā jomā nevajadzētu darīt</a:t>
          </a:r>
          <a:r>
            <a:rPr lang="en-GB" sz="900" b="1" i="0" baseline="0" dirty="0">
              <a:solidFill>
                <a:schemeClr val="bg1"/>
              </a:solidFill>
              <a:effectLst/>
              <a:latin typeface="Arial" panose="020B0604020202020204" pitchFamily="34" charset="0"/>
              <a:ea typeface="+mn-ea"/>
              <a:cs typeface="Arial" panose="020B0604020202020204" pitchFamily="34" charset="0"/>
            </a:rPr>
            <a:t>**</a:t>
          </a:r>
          <a:endParaRPr lang="lv-LV" sz="900" dirty="0">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0.82856</cdr:x>
      <cdr:y>0</cdr:y>
    </cdr:from>
    <cdr:to>
      <cdr:x>0.95987</cdr:x>
      <cdr:y>0.17212</cdr:y>
    </cdr:to>
    <cdr:sp macro="" textlink="">
      <cdr:nvSpPr>
        <cdr:cNvPr id="18" name="Text Box 1034"/>
        <cdr:cNvSpPr txBox="1">
          <a:spLocks xmlns:a="http://schemas.openxmlformats.org/drawingml/2006/main" noChangeArrowheads="1"/>
        </cdr:cNvSpPr>
      </cdr:nvSpPr>
      <cdr:spPr bwMode="auto">
        <a:xfrm xmlns:a="http://schemas.openxmlformats.org/drawingml/2006/main">
          <a:off x="7484641" y="0"/>
          <a:ext cx="1186172" cy="612000"/>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a:solidFill>
                <a:sysClr val="windowText" lastClr="000000"/>
              </a:solidFill>
              <a:effectLst/>
              <a:latin typeface="Arial" panose="020B0604020202020204" pitchFamily="34" charset="0"/>
              <a:ea typeface="+mn-ea"/>
              <a:cs typeface="Arial" panose="020B0604020202020204" pitchFamily="34" charset="0"/>
            </a:rPr>
            <a:t>Grūti pateikt</a:t>
          </a:r>
          <a:endParaRPr lang="lv-LV" sz="900">
            <a:solidFill>
              <a:sysClr val="windowText" lastClr="000000"/>
            </a:solidFill>
            <a:effectLst/>
            <a:latin typeface="Arial" panose="020B0604020202020204" pitchFamily="34" charset="0"/>
            <a:cs typeface="Arial" panose="020B0604020202020204"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0.39238</cdr:x>
      <cdr:y>0</cdr:y>
    </cdr:from>
    <cdr:to>
      <cdr:x>0.59848</cdr:x>
      <cdr:y>0.10123</cdr:y>
    </cdr:to>
    <cdr:sp macro="" textlink="">
      <cdr:nvSpPr>
        <cdr:cNvPr id="10" name="Text Box 1034"/>
        <cdr:cNvSpPr txBox="1">
          <a:spLocks xmlns:a="http://schemas.openxmlformats.org/drawingml/2006/main" noChangeArrowheads="1"/>
        </cdr:cNvSpPr>
      </cdr:nvSpPr>
      <cdr:spPr bwMode="auto">
        <a:xfrm xmlns:a="http://schemas.openxmlformats.org/drawingml/2006/main">
          <a:off x="3729594" y="0"/>
          <a:ext cx="1958992" cy="576000"/>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lv-LV" sz="900" b="1" i="0" u="none" strike="noStrike" baseline="0">
              <a:solidFill>
                <a:srgbClr val="FFFFFF"/>
              </a:solidFill>
              <a:latin typeface="Arial" panose="020B0604020202020204" pitchFamily="34" charset="0"/>
              <a:cs typeface="Arial" panose="020B0604020202020204" pitchFamily="34" charset="0"/>
            </a:rPr>
            <a:t>Valstij vajadzētu pastiprināt cīņu</a:t>
          </a:r>
          <a:r>
            <a:rPr lang="en-GB" sz="900" b="1" i="0" u="none" strike="noStrike" baseline="0">
              <a:solidFill>
                <a:srgbClr val="FFFFFF"/>
              </a:solidFill>
              <a:latin typeface="Arial" panose="020B0604020202020204" pitchFamily="34" charset="0"/>
              <a:cs typeface="Arial" panose="020B0604020202020204" pitchFamily="34" charset="0"/>
            </a:rPr>
            <a:t>*</a:t>
          </a:r>
          <a:endParaRPr lang="lv-LV" sz="900" b="1" i="0" u="none" strike="noStrike" baseline="0">
            <a:solidFill>
              <a:srgbClr val="FFFFFF"/>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0.72727</cdr:x>
      <cdr:y>0</cdr:y>
    </cdr:from>
    <cdr:to>
      <cdr:x>0.88005</cdr:x>
      <cdr:y>0.10123</cdr:y>
    </cdr:to>
    <cdr:sp macro="" textlink="">
      <cdr:nvSpPr>
        <cdr:cNvPr id="11" name="Text Box 1034"/>
        <cdr:cNvSpPr txBox="1">
          <a:spLocks xmlns:a="http://schemas.openxmlformats.org/drawingml/2006/main" noChangeArrowheads="1"/>
        </cdr:cNvSpPr>
      </cdr:nvSpPr>
      <cdr:spPr bwMode="auto">
        <a:xfrm xmlns:a="http://schemas.openxmlformats.org/drawingml/2006/main">
          <a:off x="6912742" y="0"/>
          <a:ext cx="1452183" cy="576000"/>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dirty="0">
              <a:solidFill>
                <a:sysClr val="windowText" lastClr="000000"/>
              </a:solidFill>
              <a:effectLst/>
              <a:latin typeface="Arial" panose="020B0604020202020204" pitchFamily="34" charset="0"/>
              <a:ea typeface="+mn-ea"/>
              <a:cs typeface="Arial" panose="020B0604020202020204" pitchFamily="34" charset="0"/>
            </a:rPr>
            <a:t>Valstij vajadzētu kļūt pielaidīgākai</a:t>
          </a:r>
          <a:r>
            <a:rPr lang="en-GB" sz="900" b="1" i="0" baseline="0" dirty="0">
              <a:solidFill>
                <a:sysClr val="windowText" lastClr="000000"/>
              </a:solidFill>
              <a:effectLst/>
              <a:latin typeface="Arial" panose="020B0604020202020204" pitchFamily="34" charset="0"/>
              <a:ea typeface="+mn-ea"/>
              <a:cs typeface="Arial" panose="020B0604020202020204" pitchFamily="34" charset="0"/>
            </a:rPr>
            <a:t> </a:t>
          </a:r>
          <a:r>
            <a:rPr lang="lv-LV" sz="900" b="1" i="0" baseline="0" dirty="0">
              <a:solidFill>
                <a:sysClr val="windowText" lastClr="000000"/>
              </a:solidFill>
              <a:effectLst/>
              <a:latin typeface="Arial" panose="020B0604020202020204" pitchFamily="34" charset="0"/>
              <a:ea typeface="+mn-ea"/>
              <a:cs typeface="Arial" panose="020B0604020202020204" pitchFamily="34" charset="0"/>
            </a:rPr>
            <a:t>pret dažādu kontrabandas preču </a:t>
          </a:r>
          <a:r>
            <a:rPr lang="lv-LV" sz="900" b="1" i="0" baseline="0" dirty="0">
              <a:solidFill>
                <a:sysClr val="windowText" lastClr="000000"/>
              </a:solidFill>
              <a:effectLst/>
              <a:latin typeface="Arial" panose="020B0604020202020204" pitchFamily="34" charset="0"/>
              <a:cs typeface="Arial" panose="020B0604020202020204" pitchFamily="34" charset="0"/>
            </a:rPr>
            <a:t>tirdzniecību***</a:t>
          </a:r>
          <a:endParaRPr lang="lv-LV" sz="900" dirty="0">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0.59848</cdr:x>
      <cdr:y>0</cdr:y>
    </cdr:from>
    <cdr:to>
      <cdr:x>0.72727</cdr:x>
      <cdr:y>0.10123</cdr:y>
    </cdr:to>
    <cdr:sp macro="" textlink="">
      <cdr:nvSpPr>
        <cdr:cNvPr id="13" name="Text Box 1034"/>
        <cdr:cNvSpPr txBox="1">
          <a:spLocks xmlns:a="http://schemas.openxmlformats.org/drawingml/2006/main" noChangeArrowheads="1"/>
        </cdr:cNvSpPr>
      </cdr:nvSpPr>
      <cdr:spPr bwMode="auto">
        <a:xfrm xmlns:a="http://schemas.openxmlformats.org/drawingml/2006/main">
          <a:off x="5688586" y="0"/>
          <a:ext cx="1224156" cy="576000"/>
        </a:xfrm>
        <a:prstGeom xmlns:a="http://schemas.openxmlformats.org/drawingml/2006/main" prst="rect">
          <a:avLst/>
        </a:prstGeom>
        <a:solidFill xmlns:a="http://schemas.openxmlformats.org/drawingml/2006/main">
          <a:srgbClr val="CF3117"/>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dirty="0">
              <a:solidFill>
                <a:schemeClr val="bg1"/>
              </a:solidFill>
              <a:effectLst/>
              <a:latin typeface="Arial" panose="020B0604020202020204" pitchFamily="34" charset="0"/>
              <a:ea typeface="+mn-ea"/>
              <a:cs typeface="Arial" panose="020B0604020202020204" pitchFamily="34" charset="0"/>
            </a:rPr>
            <a:t>Valstij neko jaunu</a:t>
          </a:r>
          <a:r>
            <a:rPr lang="en-GB" sz="900" b="1" i="0" baseline="0" dirty="0">
              <a:solidFill>
                <a:schemeClr val="bg1"/>
              </a:solidFill>
              <a:effectLst/>
              <a:latin typeface="Arial" panose="020B0604020202020204" pitchFamily="34" charset="0"/>
              <a:ea typeface="+mn-ea"/>
              <a:cs typeface="Arial" panose="020B0604020202020204" pitchFamily="34" charset="0"/>
            </a:rPr>
            <a:t> </a:t>
          </a:r>
          <a:r>
            <a:rPr lang="lv-LV" sz="900" b="1" i="0" baseline="0" dirty="0">
              <a:solidFill>
                <a:schemeClr val="bg1"/>
              </a:solidFill>
              <a:effectLst/>
              <a:latin typeface="Arial" panose="020B0604020202020204" pitchFamily="34" charset="0"/>
              <a:ea typeface="+mn-ea"/>
              <a:cs typeface="Arial" panose="020B0604020202020204" pitchFamily="34" charset="0"/>
            </a:rPr>
            <a:t>šajā</a:t>
          </a:r>
          <a:r>
            <a:rPr lang="en-GB" sz="900" b="1" i="0" baseline="0" dirty="0">
              <a:solidFill>
                <a:schemeClr val="bg1"/>
              </a:solidFill>
              <a:effectLst/>
              <a:latin typeface="Arial" panose="020B0604020202020204" pitchFamily="34" charset="0"/>
              <a:ea typeface="+mn-ea"/>
              <a:cs typeface="Arial" panose="020B0604020202020204" pitchFamily="34" charset="0"/>
            </a:rPr>
            <a:t> </a:t>
          </a:r>
          <a:r>
            <a:rPr lang="lv-LV" sz="900" b="1" i="0" baseline="0" dirty="0">
              <a:solidFill>
                <a:schemeClr val="bg1"/>
              </a:solidFill>
              <a:effectLst/>
              <a:latin typeface="Arial" panose="020B0604020202020204" pitchFamily="34" charset="0"/>
              <a:ea typeface="+mn-ea"/>
              <a:cs typeface="Arial" panose="020B0604020202020204" pitchFamily="34" charset="0"/>
            </a:rPr>
            <a:t>jomā nevajadzētu darīt**</a:t>
          </a:r>
          <a:endParaRPr lang="lv-LV" sz="900" dirty="0">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0.88005</cdr:x>
      <cdr:y>0</cdr:y>
    </cdr:from>
    <cdr:to>
      <cdr:x>0.96212</cdr:x>
      <cdr:y>0.10123</cdr:y>
    </cdr:to>
    <cdr:sp macro="" textlink="">
      <cdr:nvSpPr>
        <cdr:cNvPr id="18" name="Text Box 1034"/>
        <cdr:cNvSpPr txBox="1">
          <a:spLocks xmlns:a="http://schemas.openxmlformats.org/drawingml/2006/main" noChangeArrowheads="1"/>
        </cdr:cNvSpPr>
      </cdr:nvSpPr>
      <cdr:spPr bwMode="auto">
        <a:xfrm xmlns:a="http://schemas.openxmlformats.org/drawingml/2006/main">
          <a:off x="8364925" y="0"/>
          <a:ext cx="780091" cy="575989"/>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dirty="0">
              <a:solidFill>
                <a:sysClr val="windowText" lastClr="000000"/>
              </a:solidFill>
              <a:effectLst/>
              <a:latin typeface="Arial" panose="020B0604020202020204" pitchFamily="34" charset="0"/>
              <a:ea typeface="+mn-ea"/>
              <a:cs typeface="Arial" panose="020B0604020202020204" pitchFamily="34" charset="0"/>
            </a:rPr>
            <a:t>Grūti </a:t>
          </a:r>
          <a:br>
            <a:rPr lang="lv-LV" sz="900" b="1" i="0" baseline="0" dirty="0">
              <a:solidFill>
                <a:sysClr val="windowText" lastClr="000000"/>
              </a:solidFill>
              <a:effectLst/>
              <a:latin typeface="Arial" panose="020B0604020202020204" pitchFamily="34" charset="0"/>
              <a:ea typeface="+mn-ea"/>
              <a:cs typeface="Arial" panose="020B0604020202020204" pitchFamily="34" charset="0"/>
            </a:rPr>
          </a:br>
          <a:r>
            <a:rPr lang="lv-LV" sz="900" b="1" i="0" baseline="0" dirty="0">
              <a:solidFill>
                <a:sysClr val="windowText" lastClr="000000"/>
              </a:solidFill>
              <a:effectLst/>
              <a:latin typeface="Arial" panose="020B0604020202020204" pitchFamily="34" charset="0"/>
              <a:ea typeface="+mn-ea"/>
              <a:cs typeface="Arial" panose="020B0604020202020204" pitchFamily="34" charset="0"/>
            </a:rPr>
            <a:t>pateikt</a:t>
          </a:r>
          <a:endParaRPr lang="lv-LV" sz="900" dirty="0">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0.01073</cdr:x>
      <cdr:y>0.89281</cdr:y>
    </cdr:from>
    <cdr:to>
      <cdr:x>0.39534</cdr:x>
      <cdr:y>0.98258</cdr:y>
    </cdr:to>
    <cdr:sp macro="" textlink="">
      <cdr:nvSpPr>
        <cdr:cNvPr id="2" name="TextBox 1">
          <a:extLst xmlns:a="http://schemas.openxmlformats.org/drawingml/2006/main">
            <a:ext uri="{FF2B5EF4-FFF2-40B4-BE49-F238E27FC236}">
              <a16:creationId xmlns:a16="http://schemas.microsoft.com/office/drawing/2014/main" id="{775E41B6-B6B4-F47A-9CBA-DB25AB5ABA03}"/>
            </a:ext>
          </a:extLst>
        </cdr:cNvPr>
        <cdr:cNvSpPr txBox="1"/>
      </cdr:nvSpPr>
      <cdr:spPr>
        <a:xfrm xmlns:a="http://schemas.openxmlformats.org/drawingml/2006/main">
          <a:off x="101985" y="5080010"/>
          <a:ext cx="3655739" cy="5107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dirty="0">
              <a:latin typeface="Arial" panose="020B0604020202020204" pitchFamily="34" charset="0"/>
              <a:cs typeface="Arial" panose="020B0604020202020204" pitchFamily="34" charset="0"/>
            </a:rPr>
            <a:t>TABAKU UN/VAI NIKOTĪNU SATUROŠU PRODUKTU LIETOŠANA</a:t>
          </a:r>
        </a:p>
      </cdr:txBody>
    </cdr:sp>
  </cdr:relSizeAnchor>
</c:userShapes>
</file>

<file path=ppt/drawings/drawing7.xml><?xml version="1.0" encoding="utf-8"?>
<c:userShapes xmlns:c="http://schemas.openxmlformats.org/drawingml/2006/chart">
  <cdr:relSizeAnchor xmlns:cdr="http://schemas.openxmlformats.org/drawingml/2006/chartDrawing">
    <cdr:from>
      <cdr:x>0.55752</cdr:x>
      <cdr:y>0</cdr:y>
    </cdr:from>
    <cdr:to>
      <cdr:x>0.78761</cdr:x>
      <cdr:y>0.17498</cdr:y>
    </cdr:to>
    <cdr:sp macro="" textlink="">
      <cdr:nvSpPr>
        <cdr:cNvPr id="2" name="Text Box 1037">
          <a:extLst xmlns:a="http://schemas.openxmlformats.org/drawingml/2006/main">
            <a:ext uri="{FF2B5EF4-FFF2-40B4-BE49-F238E27FC236}">
              <a16:creationId xmlns:a16="http://schemas.microsoft.com/office/drawing/2014/main" id="{AA651DE5-831C-4D3D-954D-841EF8ABF89F}"/>
            </a:ext>
          </a:extLst>
        </cdr:cNvPr>
        <cdr:cNvSpPr txBox="1">
          <a:spLocks xmlns:a="http://schemas.openxmlformats.org/drawingml/2006/main" noChangeArrowheads="1"/>
        </cdr:cNvSpPr>
      </cdr:nvSpPr>
      <cdr:spPr bwMode="auto">
        <a:xfrm xmlns:a="http://schemas.openxmlformats.org/drawingml/2006/main">
          <a:off x="4536504" y="0"/>
          <a:ext cx="1872208" cy="527681"/>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dirty="0">
              <a:solidFill>
                <a:sysClr val="windowText" lastClr="000000"/>
              </a:solidFill>
              <a:effectLst/>
              <a:latin typeface="Arial" panose="020B0604020202020204" pitchFamily="34" charset="0"/>
              <a:cs typeface="Arial" panose="020B0604020202020204" pitchFamily="34" charset="0"/>
            </a:rPr>
            <a:t>Drīzāk </a:t>
          </a:r>
          <a:r>
            <a:rPr lang="lv-LV" sz="900" b="1" dirty="0">
              <a:latin typeface="Arial" panose="020B0604020202020204" pitchFamily="34" charset="0"/>
              <a:cs typeface="Arial" panose="020B0604020202020204" pitchFamily="34" charset="0"/>
            </a:rPr>
            <a:t>NĒ</a:t>
          </a:r>
          <a:endParaRPr lang="lv-LV" sz="900" b="1" dirty="0">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0.31858</cdr:x>
      <cdr:y>0</cdr:y>
    </cdr:from>
    <cdr:to>
      <cdr:x>0.55752</cdr:x>
      <cdr:y>0.17498</cdr:y>
    </cdr:to>
    <cdr:sp macro="" textlink="">
      <cdr:nvSpPr>
        <cdr:cNvPr id="3" name="Text Box 1037">
          <a:extLst xmlns:a="http://schemas.openxmlformats.org/drawingml/2006/main">
            <a:ext uri="{FF2B5EF4-FFF2-40B4-BE49-F238E27FC236}">
              <a16:creationId xmlns:a16="http://schemas.microsoft.com/office/drawing/2014/main" id="{1BF9E7F0-E1F3-4618-A222-EEBD29B54E81}"/>
            </a:ext>
          </a:extLst>
        </cdr:cNvPr>
        <cdr:cNvSpPr txBox="1">
          <a:spLocks xmlns:a="http://schemas.openxmlformats.org/drawingml/2006/main" noChangeArrowheads="1"/>
        </cdr:cNvSpPr>
      </cdr:nvSpPr>
      <cdr:spPr bwMode="auto">
        <a:xfrm xmlns:a="http://schemas.openxmlformats.org/drawingml/2006/main">
          <a:off x="2592288" y="0"/>
          <a:ext cx="1944216" cy="527681"/>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dirty="0">
              <a:solidFill>
                <a:schemeClr val="bg1"/>
              </a:solidFill>
              <a:effectLst/>
              <a:latin typeface="Arial" panose="020B0604020202020204" pitchFamily="34" charset="0"/>
              <a:cs typeface="Arial" panose="020B0604020202020204" pitchFamily="34" charset="0"/>
            </a:rPr>
            <a:t>NĒ</a:t>
          </a:r>
        </a:p>
      </cdr:txBody>
    </cdr:sp>
  </cdr:relSizeAnchor>
  <cdr:relSizeAnchor xmlns:cdr="http://schemas.openxmlformats.org/drawingml/2006/chartDrawing">
    <cdr:from>
      <cdr:x>0.78761</cdr:x>
      <cdr:y>0</cdr:y>
    </cdr:from>
    <cdr:to>
      <cdr:x>0.85841</cdr:x>
      <cdr:y>0.17498</cdr:y>
    </cdr:to>
    <cdr:sp macro="" textlink="">
      <cdr:nvSpPr>
        <cdr:cNvPr id="4" name="Text Box 1037">
          <a:extLst xmlns:a="http://schemas.openxmlformats.org/drawingml/2006/main">
            <a:ext uri="{FF2B5EF4-FFF2-40B4-BE49-F238E27FC236}">
              <a16:creationId xmlns:a16="http://schemas.microsoft.com/office/drawing/2014/main" id="{26B76A6F-73ED-4FEE-84E1-DDA0E4313AB0}"/>
            </a:ext>
          </a:extLst>
        </cdr:cNvPr>
        <cdr:cNvSpPr txBox="1">
          <a:spLocks xmlns:a="http://schemas.openxmlformats.org/drawingml/2006/main" noChangeArrowheads="1"/>
        </cdr:cNvSpPr>
      </cdr:nvSpPr>
      <cdr:spPr bwMode="auto">
        <a:xfrm xmlns:a="http://schemas.openxmlformats.org/drawingml/2006/main">
          <a:off x="6408712" y="0"/>
          <a:ext cx="576064" cy="527681"/>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dirty="0">
              <a:solidFill>
                <a:sysClr val="windowText" lastClr="000000"/>
              </a:solidFill>
              <a:effectLst/>
              <a:latin typeface="Arial" panose="020B0604020202020204" pitchFamily="34" charset="0"/>
              <a:cs typeface="Arial" panose="020B0604020202020204" pitchFamily="34" charset="0"/>
            </a:rPr>
            <a:t>Drīzāk </a:t>
          </a:r>
          <a:r>
            <a:rPr lang="lv-LV" sz="900" b="1" dirty="0">
              <a:latin typeface="Arial" panose="020B0604020202020204" pitchFamily="34" charset="0"/>
              <a:cs typeface="Arial" panose="020B0604020202020204" pitchFamily="34" charset="0"/>
            </a:rPr>
            <a:t>JĀ</a:t>
          </a:r>
          <a:endParaRPr lang="lv-LV" sz="900" b="1" dirty="0">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0.85841</cdr:x>
      <cdr:y>0</cdr:y>
    </cdr:from>
    <cdr:to>
      <cdr:x>0.9115</cdr:x>
      <cdr:y>0.17498</cdr:y>
    </cdr:to>
    <cdr:sp macro="" textlink="">
      <cdr:nvSpPr>
        <cdr:cNvPr id="5" name="Text Box 1037">
          <a:extLst xmlns:a="http://schemas.openxmlformats.org/drawingml/2006/main">
            <a:ext uri="{FF2B5EF4-FFF2-40B4-BE49-F238E27FC236}">
              <a16:creationId xmlns:a16="http://schemas.microsoft.com/office/drawing/2014/main" id="{6FDD9CB9-06B8-495F-BB5A-CFF110CF5F93}"/>
            </a:ext>
          </a:extLst>
        </cdr:cNvPr>
        <cdr:cNvSpPr txBox="1">
          <a:spLocks xmlns:a="http://schemas.openxmlformats.org/drawingml/2006/main" noChangeArrowheads="1"/>
        </cdr:cNvSpPr>
      </cdr:nvSpPr>
      <cdr:spPr bwMode="auto">
        <a:xfrm xmlns:a="http://schemas.openxmlformats.org/drawingml/2006/main">
          <a:off x="6984776" y="0"/>
          <a:ext cx="432048" cy="527681"/>
        </a:xfrm>
        <a:prstGeom xmlns:a="http://schemas.openxmlformats.org/drawingml/2006/main" prst="rect">
          <a:avLst/>
        </a:prstGeom>
        <a:solidFill xmlns:a="http://schemas.openxmlformats.org/drawingml/2006/main">
          <a:srgbClr val="174115"/>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dirty="0">
              <a:solidFill>
                <a:schemeClr val="bg1"/>
              </a:solidFill>
              <a:effectLst/>
              <a:latin typeface="Arial" panose="020B0604020202020204" pitchFamily="34" charset="0"/>
              <a:ea typeface="+mn-ea"/>
              <a:cs typeface="Arial" panose="020B0604020202020204" pitchFamily="34" charset="0"/>
            </a:rPr>
            <a:t>JĀ</a:t>
          </a:r>
        </a:p>
      </cdr:txBody>
    </cdr:sp>
  </cdr:relSizeAnchor>
  <cdr:relSizeAnchor xmlns:cdr="http://schemas.openxmlformats.org/drawingml/2006/chartDrawing">
    <cdr:from>
      <cdr:x>0.9115</cdr:x>
      <cdr:y>0</cdr:y>
    </cdr:from>
    <cdr:to>
      <cdr:x>1</cdr:x>
      <cdr:y>0.17498</cdr:y>
    </cdr:to>
    <cdr:sp macro="" textlink="">
      <cdr:nvSpPr>
        <cdr:cNvPr id="6" name="Text Box 1037">
          <a:extLst xmlns:a="http://schemas.openxmlformats.org/drawingml/2006/main">
            <a:ext uri="{FF2B5EF4-FFF2-40B4-BE49-F238E27FC236}">
              <a16:creationId xmlns:a16="http://schemas.microsoft.com/office/drawing/2014/main" id="{73298F04-08FD-4FF8-9B9E-97233BBD496D}"/>
            </a:ext>
          </a:extLst>
        </cdr:cNvPr>
        <cdr:cNvSpPr txBox="1">
          <a:spLocks xmlns:a="http://schemas.openxmlformats.org/drawingml/2006/main" noChangeArrowheads="1"/>
        </cdr:cNvSpPr>
      </cdr:nvSpPr>
      <cdr:spPr bwMode="auto">
        <a:xfrm xmlns:a="http://schemas.openxmlformats.org/drawingml/2006/main">
          <a:off x="7416825" y="0"/>
          <a:ext cx="720079" cy="527681"/>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dirty="0">
              <a:solidFill>
                <a:sysClr val="windowText" lastClr="000000"/>
              </a:solidFill>
              <a:effectLst/>
              <a:latin typeface="Arial" panose="020B0604020202020204" pitchFamily="34" charset="0"/>
              <a:cs typeface="Arial" panose="020B0604020202020204" pitchFamily="34" charset="0"/>
            </a:rPr>
            <a:t>Grūti pateikt</a:t>
          </a:r>
        </a:p>
      </cdr:txBody>
    </cdr:sp>
  </cdr:relSizeAnchor>
</c:userShapes>
</file>

<file path=ppt/drawings/drawing8.xml><?xml version="1.0" encoding="utf-8"?>
<c:userShapes xmlns:c="http://schemas.openxmlformats.org/drawingml/2006/chart">
  <cdr:relSizeAnchor xmlns:cdr="http://schemas.openxmlformats.org/drawingml/2006/chartDrawing">
    <cdr:from>
      <cdr:x>0.41057</cdr:x>
      <cdr:y>0</cdr:y>
    </cdr:from>
    <cdr:to>
      <cdr:x>0.50144</cdr:x>
      <cdr:y>0.18</cdr:y>
    </cdr:to>
    <cdr:sp macro="" textlink="">
      <cdr:nvSpPr>
        <cdr:cNvPr id="7" name="Text Box 1034">
          <a:extLst xmlns:a="http://schemas.openxmlformats.org/drawingml/2006/main">
            <a:ext uri="{FF2B5EF4-FFF2-40B4-BE49-F238E27FC236}">
              <a16:creationId xmlns:a16="http://schemas.microsoft.com/office/drawing/2014/main" id="{D7C526DC-67BA-4BB1-8CB9-B2561CF982A6}"/>
            </a:ext>
          </a:extLst>
        </cdr:cNvPr>
        <cdr:cNvSpPr txBox="1">
          <a:spLocks xmlns:a="http://schemas.openxmlformats.org/drawingml/2006/main" noChangeArrowheads="1"/>
        </cdr:cNvSpPr>
      </cdr:nvSpPr>
      <cdr:spPr bwMode="auto">
        <a:xfrm xmlns:a="http://schemas.openxmlformats.org/drawingml/2006/main">
          <a:off x="3578909" y="0"/>
          <a:ext cx="792088" cy="609188"/>
        </a:xfrm>
        <a:prstGeom xmlns:a="http://schemas.openxmlformats.org/drawingml/2006/main" prst="rect">
          <a:avLst/>
        </a:prstGeom>
        <a:solidFill xmlns:a="http://schemas.openxmlformats.org/drawingml/2006/main">
          <a:srgbClr val="EE7965"/>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lv-LV" sz="1000" b="1" dirty="0">
              <a:effectLst/>
              <a:latin typeface="Arial" panose="020B0604020202020204" pitchFamily="34" charset="0"/>
              <a:ea typeface="+mn-ea"/>
              <a:cs typeface="Arial" panose="020B0604020202020204" pitchFamily="34" charset="0"/>
            </a:rPr>
            <a:t>Drīzāk palielinājās</a:t>
          </a:r>
          <a:endParaRPr lang="lv-LV" sz="1000" b="1" i="0" u="none" strike="noStrike" baseline="0" dirty="0">
            <a:solidFill>
              <a:schemeClr val="tx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0.50144</cdr:x>
      <cdr:y>0</cdr:y>
    </cdr:from>
    <cdr:to>
      <cdr:x>0.59231</cdr:x>
      <cdr:y>0.18</cdr:y>
    </cdr:to>
    <cdr:sp macro="" textlink="">
      <cdr:nvSpPr>
        <cdr:cNvPr id="8" name="Text Box 1034">
          <a:extLst xmlns:a="http://schemas.openxmlformats.org/drawingml/2006/main">
            <a:ext uri="{FF2B5EF4-FFF2-40B4-BE49-F238E27FC236}">
              <a16:creationId xmlns:a16="http://schemas.microsoft.com/office/drawing/2014/main" id="{60C18E84-D232-47F1-B17E-5AE84B1E2ED1}"/>
            </a:ext>
          </a:extLst>
        </cdr:cNvPr>
        <cdr:cNvSpPr txBox="1">
          <a:spLocks xmlns:a="http://schemas.openxmlformats.org/drawingml/2006/main" noChangeArrowheads="1"/>
        </cdr:cNvSpPr>
      </cdr:nvSpPr>
      <cdr:spPr bwMode="auto">
        <a:xfrm xmlns:a="http://schemas.openxmlformats.org/drawingml/2006/main">
          <a:off x="4370997" y="0"/>
          <a:ext cx="792088" cy="609188"/>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dirty="0">
              <a:solidFill>
                <a:schemeClr val="bg1"/>
              </a:solidFill>
              <a:effectLst/>
              <a:latin typeface="Arial" panose="020B0604020202020204" pitchFamily="34" charset="0"/>
              <a:ea typeface="+mn-ea"/>
              <a:cs typeface="Arial" panose="020B0604020202020204" pitchFamily="34" charset="0"/>
            </a:rPr>
            <a:t>Noteikti palielinājās</a:t>
          </a:r>
          <a:endParaRPr lang="lv-LV" sz="800" b="1" dirty="0">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0.22057</cdr:x>
      <cdr:y>0</cdr:y>
    </cdr:from>
    <cdr:to>
      <cdr:x>0.3197</cdr:x>
      <cdr:y>0.18</cdr:y>
    </cdr:to>
    <cdr:sp macro="" textlink="">
      <cdr:nvSpPr>
        <cdr:cNvPr id="9" name="Text Box 1034">
          <a:extLst xmlns:a="http://schemas.openxmlformats.org/drawingml/2006/main">
            <a:ext uri="{FF2B5EF4-FFF2-40B4-BE49-F238E27FC236}">
              <a16:creationId xmlns:a16="http://schemas.microsoft.com/office/drawing/2014/main" id="{5BB307DF-0288-4358-B447-28D29E351EB4}"/>
            </a:ext>
          </a:extLst>
        </cdr:cNvPr>
        <cdr:cNvSpPr txBox="1">
          <a:spLocks xmlns:a="http://schemas.openxmlformats.org/drawingml/2006/main" noChangeArrowheads="1"/>
        </cdr:cNvSpPr>
      </cdr:nvSpPr>
      <cdr:spPr bwMode="auto">
        <a:xfrm xmlns:a="http://schemas.openxmlformats.org/drawingml/2006/main">
          <a:off x="1922712" y="-1736812"/>
          <a:ext cx="864108" cy="609188"/>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chemeClr val="bg1"/>
              </a:solidFill>
              <a:effectLst/>
              <a:latin typeface="Arial" panose="020B0604020202020204" pitchFamily="34" charset="0"/>
              <a:cs typeface="Arial" panose="020B0604020202020204" pitchFamily="34" charset="0"/>
            </a:rPr>
            <a:t>Noteikti samazinājās</a:t>
          </a:r>
          <a:endParaRPr lang="lv-LV" sz="1000" dirty="0">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0.77404</cdr:x>
      <cdr:y>0</cdr:y>
    </cdr:from>
    <cdr:to>
      <cdr:x>0.95578</cdr:x>
      <cdr:y>0.18</cdr:y>
    </cdr:to>
    <cdr:sp macro="" textlink="">
      <cdr:nvSpPr>
        <cdr:cNvPr id="10" name="Text Box 1034">
          <a:extLst xmlns:a="http://schemas.openxmlformats.org/drawingml/2006/main">
            <a:ext uri="{FF2B5EF4-FFF2-40B4-BE49-F238E27FC236}">
              <a16:creationId xmlns:a16="http://schemas.microsoft.com/office/drawing/2014/main" id="{267586B0-CEE5-46EA-98AB-CCB422F4FE60}"/>
            </a:ext>
          </a:extLst>
        </cdr:cNvPr>
        <cdr:cNvSpPr txBox="1">
          <a:spLocks xmlns:a="http://schemas.openxmlformats.org/drawingml/2006/main" noChangeArrowheads="1"/>
        </cdr:cNvSpPr>
      </cdr:nvSpPr>
      <cdr:spPr bwMode="auto">
        <a:xfrm xmlns:a="http://schemas.openxmlformats.org/drawingml/2006/main">
          <a:off x="6747260" y="0"/>
          <a:ext cx="1584176" cy="609188"/>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Grūti pateikt</a:t>
          </a:r>
          <a:endParaRPr lang="lv-LV" sz="1000" dirty="0">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0.3197</cdr:x>
      <cdr:y>0</cdr:y>
    </cdr:from>
    <cdr:to>
      <cdr:x>0.41389</cdr:x>
      <cdr:y>0.18</cdr:y>
    </cdr:to>
    <cdr:sp macro="" textlink="">
      <cdr:nvSpPr>
        <cdr:cNvPr id="11" name="Text Box 1034">
          <a:extLst xmlns:a="http://schemas.openxmlformats.org/drawingml/2006/main">
            <a:ext uri="{FF2B5EF4-FFF2-40B4-BE49-F238E27FC236}">
              <a16:creationId xmlns:a16="http://schemas.microsoft.com/office/drawing/2014/main" id="{DC617DAB-6E81-4C08-8BE3-4072AB09D8D1}"/>
            </a:ext>
          </a:extLst>
        </cdr:cNvPr>
        <cdr:cNvSpPr txBox="1">
          <a:spLocks xmlns:a="http://schemas.openxmlformats.org/drawingml/2006/main" noChangeArrowheads="1"/>
        </cdr:cNvSpPr>
      </cdr:nvSpPr>
      <cdr:spPr bwMode="auto">
        <a:xfrm xmlns:a="http://schemas.openxmlformats.org/drawingml/2006/main">
          <a:off x="2786820" y="-1736812"/>
          <a:ext cx="821046" cy="609188"/>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chemeClr val="tx1"/>
              </a:solidFill>
              <a:effectLst/>
              <a:latin typeface="Arial" panose="020B0604020202020204" pitchFamily="34" charset="0"/>
              <a:cs typeface="Arial" panose="020B0604020202020204" pitchFamily="34" charset="0"/>
            </a:rPr>
            <a:t>Drīzāk samazinājās</a:t>
          </a:r>
          <a:endParaRPr lang="lv-LV" sz="1000" dirty="0">
            <a:solidFill>
              <a:schemeClr val="tx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0.59231</cdr:x>
      <cdr:y>0</cdr:y>
    </cdr:from>
    <cdr:to>
      <cdr:x>0.77404</cdr:x>
      <cdr:y>0.18</cdr:y>
    </cdr:to>
    <cdr:sp macro="" textlink="">
      <cdr:nvSpPr>
        <cdr:cNvPr id="12" name="Text Box 1034">
          <a:extLst xmlns:a="http://schemas.openxmlformats.org/drawingml/2006/main">
            <a:ext uri="{FF2B5EF4-FFF2-40B4-BE49-F238E27FC236}">
              <a16:creationId xmlns:a16="http://schemas.microsoft.com/office/drawing/2014/main" id="{761EBB8F-37DD-4ED5-A7B1-CFE5DFC265F7}"/>
            </a:ext>
          </a:extLst>
        </cdr:cNvPr>
        <cdr:cNvSpPr txBox="1">
          <a:spLocks xmlns:a="http://schemas.openxmlformats.org/drawingml/2006/main" noChangeArrowheads="1"/>
        </cdr:cNvSpPr>
      </cdr:nvSpPr>
      <cdr:spPr bwMode="auto">
        <a:xfrm xmlns:a="http://schemas.openxmlformats.org/drawingml/2006/main">
          <a:off x="5163085" y="0"/>
          <a:ext cx="1584175" cy="609188"/>
        </a:xfrm>
        <a:prstGeom xmlns:a="http://schemas.openxmlformats.org/drawingml/2006/main" prst="rect">
          <a:avLst/>
        </a:prstGeom>
        <a:solidFill xmlns:a="http://schemas.openxmlformats.org/drawingml/2006/main">
          <a:srgbClr val="FFE285"/>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a:effectLst/>
              <a:latin typeface="Arial" panose="020B0604020202020204" pitchFamily="34" charset="0"/>
              <a:ea typeface="+mn-ea"/>
              <a:cs typeface="Arial" panose="020B0604020202020204" pitchFamily="34" charset="0"/>
            </a:rPr>
            <a:t>Nemainī</a:t>
          </a:r>
          <a:r>
            <a:rPr lang="lv-LV" sz="1000" b="1">
              <a:effectLst/>
              <a:latin typeface="Arial" panose="020B0604020202020204" pitchFamily="34" charset="0"/>
              <a:ea typeface="+mn-ea"/>
              <a:cs typeface="Arial" panose="020B0604020202020204" pitchFamily="34" charset="0"/>
            </a:rPr>
            <a:t>jās</a:t>
          </a:r>
          <a:endParaRPr lang="lv-LV" sz="1000" b="1">
            <a:solidFill>
              <a:schemeClr val="tx1"/>
            </a:solidFill>
            <a:effectLst/>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135"/>
          </a:xfrm>
          <a:prstGeom prst="rect">
            <a:avLst/>
          </a:prstGeom>
        </p:spPr>
        <p:txBody>
          <a:bodyPr vert="horz" lIns="91422" tIns="45711" rIns="91422" bIns="45711" rtlCol="0"/>
          <a:lstStyle>
            <a:lvl1pPr algn="l">
              <a:defRPr sz="1200"/>
            </a:lvl1pPr>
          </a:lstStyle>
          <a:p>
            <a:endParaRPr lang="lv-LV"/>
          </a:p>
        </p:txBody>
      </p:sp>
      <p:sp>
        <p:nvSpPr>
          <p:cNvPr id="3" name="Date Placeholder 2"/>
          <p:cNvSpPr>
            <a:spLocks noGrp="1"/>
          </p:cNvSpPr>
          <p:nvPr>
            <p:ph type="dt" idx="1"/>
          </p:nvPr>
        </p:nvSpPr>
        <p:spPr>
          <a:xfrm>
            <a:off x="3850443" y="1"/>
            <a:ext cx="2945659" cy="498135"/>
          </a:xfrm>
          <a:prstGeom prst="rect">
            <a:avLst/>
          </a:prstGeom>
        </p:spPr>
        <p:txBody>
          <a:bodyPr vert="horz" lIns="91422" tIns="45711" rIns="91422" bIns="45711" rtlCol="0"/>
          <a:lstStyle>
            <a:lvl1pPr algn="r">
              <a:defRPr sz="1200"/>
            </a:lvl1pPr>
          </a:lstStyle>
          <a:p>
            <a:fld id="{97757644-15B2-4C23-AEAC-19E91C221C3E}" type="datetimeFigureOut">
              <a:rPr lang="lv-LV" smtClean="0"/>
              <a:t>29.06.2023</a:t>
            </a:fld>
            <a:endParaRPr lang="lv-LV"/>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22" tIns="45711" rIns="91422" bIns="45711" rtlCol="0" anchor="ctr"/>
          <a:lstStyle/>
          <a:p>
            <a:endParaRPr lang="lv-LV"/>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22" tIns="45711" rIns="91422" bIns="457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0092"/>
            <a:ext cx="2945659" cy="498134"/>
          </a:xfrm>
          <a:prstGeom prst="rect">
            <a:avLst/>
          </a:prstGeom>
        </p:spPr>
        <p:txBody>
          <a:bodyPr vert="horz" lIns="91422" tIns="45711" rIns="91422" bIns="45711"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30092"/>
            <a:ext cx="2945659" cy="498134"/>
          </a:xfrm>
          <a:prstGeom prst="rect">
            <a:avLst/>
          </a:prstGeom>
        </p:spPr>
        <p:txBody>
          <a:bodyPr vert="horz" lIns="91422" tIns="45711" rIns="91422" bIns="45711" rtlCol="0" anchor="b"/>
          <a:lstStyle>
            <a:lvl1pPr algn="r">
              <a:defRPr sz="1200"/>
            </a:lvl1pPr>
          </a:lstStyle>
          <a:p>
            <a:fld id="{5C0E87EC-7041-4C51-88AB-BF376C57F469}" type="slidenum">
              <a:rPr lang="lv-LV" smtClean="0"/>
              <a:t>‹#›</a:t>
            </a:fld>
            <a:endParaRPr lang="lv-LV"/>
          </a:p>
        </p:txBody>
      </p:sp>
    </p:spTree>
    <p:extLst>
      <p:ext uri="{BB962C8B-B14F-4D97-AF65-F5344CB8AC3E}">
        <p14:creationId xmlns:p14="http://schemas.microsoft.com/office/powerpoint/2010/main" val="3215561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4</a:t>
            </a:fld>
            <a:endParaRPr lang="lv-LV"/>
          </a:p>
        </p:txBody>
      </p:sp>
    </p:spTree>
    <p:extLst>
      <p:ext uri="{BB962C8B-B14F-4D97-AF65-F5344CB8AC3E}">
        <p14:creationId xmlns:p14="http://schemas.microsoft.com/office/powerpoint/2010/main" val="306132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13</a:t>
            </a:fld>
            <a:endParaRPr lang="lv-LV"/>
          </a:p>
        </p:txBody>
      </p:sp>
    </p:spTree>
    <p:extLst>
      <p:ext uri="{BB962C8B-B14F-4D97-AF65-F5344CB8AC3E}">
        <p14:creationId xmlns:p14="http://schemas.microsoft.com/office/powerpoint/2010/main" val="2822909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14</a:t>
            </a:fld>
            <a:endParaRPr lang="lv-LV"/>
          </a:p>
        </p:txBody>
      </p:sp>
    </p:spTree>
    <p:extLst>
      <p:ext uri="{BB962C8B-B14F-4D97-AF65-F5344CB8AC3E}">
        <p14:creationId xmlns:p14="http://schemas.microsoft.com/office/powerpoint/2010/main" val="3505259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15</a:t>
            </a:fld>
            <a:endParaRPr lang="lv-LV"/>
          </a:p>
        </p:txBody>
      </p:sp>
    </p:spTree>
    <p:extLst>
      <p:ext uri="{BB962C8B-B14F-4D97-AF65-F5344CB8AC3E}">
        <p14:creationId xmlns:p14="http://schemas.microsoft.com/office/powerpoint/2010/main" val="1087347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16</a:t>
            </a:fld>
            <a:endParaRPr lang="lv-LV"/>
          </a:p>
        </p:txBody>
      </p:sp>
    </p:spTree>
    <p:extLst>
      <p:ext uri="{BB962C8B-B14F-4D97-AF65-F5344CB8AC3E}">
        <p14:creationId xmlns:p14="http://schemas.microsoft.com/office/powerpoint/2010/main" val="752519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17</a:t>
            </a:fld>
            <a:endParaRPr lang="lv-LV"/>
          </a:p>
        </p:txBody>
      </p:sp>
    </p:spTree>
    <p:extLst>
      <p:ext uri="{BB962C8B-B14F-4D97-AF65-F5344CB8AC3E}">
        <p14:creationId xmlns:p14="http://schemas.microsoft.com/office/powerpoint/2010/main" val="3206288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18</a:t>
            </a:fld>
            <a:endParaRPr lang="lv-LV"/>
          </a:p>
        </p:txBody>
      </p:sp>
    </p:spTree>
    <p:extLst>
      <p:ext uri="{BB962C8B-B14F-4D97-AF65-F5344CB8AC3E}">
        <p14:creationId xmlns:p14="http://schemas.microsoft.com/office/powerpoint/2010/main" val="3028999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5</a:t>
            </a:fld>
            <a:endParaRPr lang="lv-LV"/>
          </a:p>
        </p:txBody>
      </p:sp>
    </p:spTree>
    <p:extLst>
      <p:ext uri="{BB962C8B-B14F-4D97-AF65-F5344CB8AC3E}">
        <p14:creationId xmlns:p14="http://schemas.microsoft.com/office/powerpoint/2010/main" val="3729899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6</a:t>
            </a:fld>
            <a:endParaRPr lang="lv-LV"/>
          </a:p>
        </p:txBody>
      </p:sp>
    </p:spTree>
    <p:extLst>
      <p:ext uri="{BB962C8B-B14F-4D97-AF65-F5344CB8AC3E}">
        <p14:creationId xmlns:p14="http://schemas.microsoft.com/office/powerpoint/2010/main" val="831086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7</a:t>
            </a:fld>
            <a:endParaRPr lang="lv-LV"/>
          </a:p>
        </p:txBody>
      </p:sp>
    </p:spTree>
    <p:extLst>
      <p:ext uri="{BB962C8B-B14F-4D97-AF65-F5344CB8AC3E}">
        <p14:creationId xmlns:p14="http://schemas.microsoft.com/office/powerpoint/2010/main" val="205340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8</a:t>
            </a:fld>
            <a:endParaRPr lang="lv-LV"/>
          </a:p>
        </p:txBody>
      </p:sp>
    </p:spTree>
    <p:extLst>
      <p:ext uri="{BB962C8B-B14F-4D97-AF65-F5344CB8AC3E}">
        <p14:creationId xmlns:p14="http://schemas.microsoft.com/office/powerpoint/2010/main" val="503668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9</a:t>
            </a:fld>
            <a:endParaRPr lang="lv-LV"/>
          </a:p>
        </p:txBody>
      </p:sp>
    </p:spTree>
    <p:extLst>
      <p:ext uri="{BB962C8B-B14F-4D97-AF65-F5344CB8AC3E}">
        <p14:creationId xmlns:p14="http://schemas.microsoft.com/office/powerpoint/2010/main" val="1286232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10</a:t>
            </a:fld>
            <a:endParaRPr lang="lv-LV"/>
          </a:p>
        </p:txBody>
      </p:sp>
    </p:spTree>
    <p:extLst>
      <p:ext uri="{BB962C8B-B14F-4D97-AF65-F5344CB8AC3E}">
        <p14:creationId xmlns:p14="http://schemas.microsoft.com/office/powerpoint/2010/main" val="274142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11</a:t>
            </a:fld>
            <a:endParaRPr lang="lv-LV"/>
          </a:p>
        </p:txBody>
      </p:sp>
    </p:spTree>
    <p:extLst>
      <p:ext uri="{BB962C8B-B14F-4D97-AF65-F5344CB8AC3E}">
        <p14:creationId xmlns:p14="http://schemas.microsoft.com/office/powerpoint/2010/main" val="424120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12</a:t>
            </a:fld>
            <a:endParaRPr lang="lv-LV"/>
          </a:p>
        </p:txBody>
      </p:sp>
    </p:spTree>
    <p:extLst>
      <p:ext uri="{BB962C8B-B14F-4D97-AF65-F5344CB8AC3E}">
        <p14:creationId xmlns:p14="http://schemas.microsoft.com/office/powerpoint/2010/main" val="1807532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08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259785" y="6357347"/>
            <a:ext cx="1295467"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pic>
        <p:nvPicPr>
          <p:cNvPr id="4" name="Picture 3">
            <a:extLst>
              <a:ext uri="{FF2B5EF4-FFF2-40B4-BE49-F238E27FC236}">
                <a16:creationId xmlns:a16="http://schemas.microsoft.com/office/drawing/2014/main" id="{723EB855-A6B8-4BC3-BAA2-436668521B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64552" y="6325844"/>
            <a:ext cx="978249" cy="427983"/>
          </a:xfrm>
          <a:prstGeom prst="rect">
            <a:avLst/>
          </a:prstGeom>
        </p:spPr>
      </p:pic>
    </p:spTree>
    <p:extLst>
      <p:ext uri="{BB962C8B-B14F-4D97-AF65-F5344CB8AC3E}">
        <p14:creationId xmlns:p14="http://schemas.microsoft.com/office/powerpoint/2010/main" val="9629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259785" y="6357347"/>
            <a:ext cx="1295467"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pic>
        <p:nvPicPr>
          <p:cNvPr id="7" name="Picture 6">
            <a:extLst>
              <a:ext uri="{FF2B5EF4-FFF2-40B4-BE49-F238E27FC236}">
                <a16:creationId xmlns:a16="http://schemas.microsoft.com/office/drawing/2014/main" id="{723EB855-A6B8-4BC3-BAA2-436668521B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64552" y="6325844"/>
            <a:ext cx="978249" cy="427983"/>
          </a:xfrm>
          <a:prstGeom prst="rect">
            <a:avLst/>
          </a:prstGeom>
        </p:spPr>
      </p:pic>
    </p:spTree>
    <p:extLst>
      <p:ext uri="{BB962C8B-B14F-4D97-AF65-F5344CB8AC3E}">
        <p14:creationId xmlns:p14="http://schemas.microsoft.com/office/powerpoint/2010/main" val="24427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78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04333" y="2420938"/>
            <a:ext cx="11387667"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1600201"/>
            <a:ext cx="10972800" cy="4525963"/>
          </a:xfrm>
          <a:prstGeom prst="rect">
            <a:avLst/>
          </a:prstGeom>
        </p:spPr>
        <p:txBody>
          <a:bodyPr/>
          <a:lstStyle/>
          <a:p>
            <a:pPr lvl="0"/>
            <a:endParaRPr lang="en-GB" noProof="0"/>
          </a:p>
        </p:txBody>
      </p:sp>
      <p:sp>
        <p:nvSpPr>
          <p:cNvPr id="4" name="Rectangle 156"/>
          <p:cNvSpPr>
            <a:spLocks noGrp="1" noChangeArrowheads="1"/>
          </p:cNvSpPr>
          <p:nvPr>
            <p:ph type="sldNum" sz="quarter" idx="10"/>
          </p:nvPr>
        </p:nvSpPr>
        <p:spPr>
          <a:ln/>
        </p:spPr>
        <p:txBody>
          <a:bodyPr/>
          <a:lstStyle>
            <a:lvl1pPr>
              <a:defRPr/>
            </a:lvl1pPr>
          </a:lstStyle>
          <a:p>
            <a:pPr>
              <a:defRPr/>
            </a:pPr>
            <a:fld id="{0C0B95D6-D7B1-4EBB-B5ED-5B9774BDC480}" type="slidenum">
              <a:rPr lang="en-US"/>
              <a:pPr>
                <a:defRPr/>
              </a:pPr>
              <a:t>‹#›</a:t>
            </a:fld>
            <a:endParaRPr lang="en-US"/>
          </a:p>
        </p:txBody>
      </p:sp>
    </p:spTree>
    <p:extLst>
      <p:ext uri="{BB962C8B-B14F-4D97-AF65-F5344CB8AC3E}">
        <p14:creationId xmlns:p14="http://schemas.microsoft.com/office/powerpoint/2010/main" val="30699743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8" r:id="rId2"/>
    <p:sldLayoutId id="2147483677" r:id="rId3"/>
    <p:sldLayoutId id="2147483674" r:id="rId4"/>
    <p:sldLayoutId id="214748367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descr="AttÄlu rezultÄti vaicÄjumam âRTUâ">
            <a:extLst>
              <a:ext uri="{FF2B5EF4-FFF2-40B4-BE49-F238E27FC236}">
                <a16:creationId xmlns:a16="http://schemas.microsoft.com/office/drawing/2014/main" id="{E6A9F3E8-6DD9-46E6-A4BA-C4D04327F8C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noProof="1"/>
          </a:p>
        </p:txBody>
      </p:sp>
      <p:sp>
        <p:nvSpPr>
          <p:cNvPr id="9" name="TextBox 8">
            <a:extLst>
              <a:ext uri="{FF2B5EF4-FFF2-40B4-BE49-F238E27FC236}">
                <a16:creationId xmlns:a16="http://schemas.microsoft.com/office/drawing/2014/main" id="{A1484909-AD5E-4E98-9A89-FEB63A2C0EC9}"/>
              </a:ext>
            </a:extLst>
          </p:cNvPr>
          <p:cNvSpPr txBox="1">
            <a:spLocks noChangeArrowheads="1"/>
          </p:cNvSpPr>
          <p:nvPr/>
        </p:nvSpPr>
        <p:spPr bwMode="auto">
          <a:xfrm>
            <a:off x="2585610" y="1844824"/>
            <a:ext cx="7020780" cy="1328023"/>
          </a:xfrm>
          <a:prstGeom prst="roundRect">
            <a:avLst/>
          </a:prstGeom>
          <a:noFill/>
          <a:ln w="28575">
            <a:solidFill>
              <a:srgbClr val="23621F"/>
            </a:solidFill>
            <a:miter lim="800000"/>
            <a:headEnd/>
            <a:tailEnd/>
          </a:ln>
        </p:spPr>
        <p:txBody>
          <a:bodyPr wrap="square">
            <a:spAutoFit/>
          </a:bodyPr>
          <a:lstStyle/>
          <a:p>
            <a:pPr algn="ctr"/>
            <a:r>
              <a:rPr lang="en-GB" sz="3600" b="1" noProof="1">
                <a:solidFill>
                  <a:srgbClr val="23621F"/>
                </a:solidFill>
                <a:latin typeface="Arial Narrow" panose="020B0606020202030204" pitchFamily="34" charset="0"/>
                <a:cs typeface="Arial" panose="020B0604020202020204" pitchFamily="34" charset="0"/>
              </a:rPr>
              <a:t>PRIEKŠSTATI UN ATTIEKSME PRET </a:t>
            </a:r>
          </a:p>
          <a:p>
            <a:pPr algn="ctr"/>
            <a:r>
              <a:rPr lang="en-GB" sz="3600" b="1" noProof="1">
                <a:solidFill>
                  <a:srgbClr val="23621F"/>
                </a:solidFill>
                <a:latin typeface="Arial Narrow" panose="020B0606020202030204" pitchFamily="34" charset="0"/>
                <a:cs typeface="Arial" panose="020B0604020202020204" pitchFamily="34" charset="0"/>
              </a:rPr>
              <a:t>KONTRABANDU LATVIJĀ</a:t>
            </a:r>
            <a:endParaRPr lang="en-GB" altLang="ko-KR" sz="3600" b="1" noProof="1">
              <a:solidFill>
                <a:srgbClr val="23621F"/>
              </a:solidFill>
              <a:latin typeface="Arial Narrow" panose="020B0606020202030204" pitchFamily="34" charset="0"/>
              <a:ea typeface="맑은 고딕" pitchFamily="50" charset="-127"/>
              <a:cs typeface="Arial" pitchFamily="34" charset="0"/>
            </a:endParaRPr>
          </a:p>
        </p:txBody>
      </p:sp>
      <p:sp>
        <p:nvSpPr>
          <p:cNvPr id="10" name="TextBox 9">
            <a:extLst>
              <a:ext uri="{FF2B5EF4-FFF2-40B4-BE49-F238E27FC236}">
                <a16:creationId xmlns:a16="http://schemas.microsoft.com/office/drawing/2014/main" id="{40E34337-3C98-4151-9B72-B0790CD4269B}"/>
              </a:ext>
            </a:extLst>
          </p:cNvPr>
          <p:cNvSpPr txBox="1"/>
          <p:nvPr/>
        </p:nvSpPr>
        <p:spPr>
          <a:xfrm>
            <a:off x="4579150" y="4551705"/>
            <a:ext cx="3033700" cy="707886"/>
          </a:xfrm>
          <a:prstGeom prst="rect">
            <a:avLst/>
          </a:prstGeom>
          <a:noFill/>
        </p:spPr>
        <p:txBody>
          <a:bodyPr wrap="square">
            <a:spAutoFit/>
          </a:bodyPr>
          <a:lstStyle/>
          <a:p>
            <a:pPr algn="ctr">
              <a:defRPr/>
            </a:pPr>
            <a:r>
              <a:rPr lang="en-GB" altLang="ko-KR" sz="2000" b="1" noProof="1">
                <a:latin typeface="Arial Narrow" panose="020B0606020202030204" pitchFamily="34" charset="0"/>
                <a:cs typeface="Arial" pitchFamily="34" charset="0"/>
              </a:rPr>
              <a:t>Latvijas iedzīvotāju aptauja</a:t>
            </a:r>
          </a:p>
          <a:p>
            <a:pPr algn="ctr">
              <a:defRPr/>
            </a:pPr>
            <a:r>
              <a:rPr lang="en-GB" altLang="ko-KR" sz="2000" b="1" noProof="1">
                <a:latin typeface="Arial Narrow" panose="020B0606020202030204" pitchFamily="34" charset="0"/>
                <a:cs typeface="Arial" pitchFamily="34" charset="0"/>
              </a:rPr>
              <a:t>202</a:t>
            </a:r>
            <a:r>
              <a:rPr lang="lv-LV" altLang="ko-KR" sz="2000" b="1" noProof="1">
                <a:latin typeface="Arial Narrow" panose="020B0606020202030204" pitchFamily="34" charset="0"/>
                <a:cs typeface="Arial" pitchFamily="34" charset="0"/>
              </a:rPr>
              <a:t>3</a:t>
            </a:r>
            <a:r>
              <a:rPr lang="en-GB" altLang="ko-KR" sz="2000" b="1" noProof="1">
                <a:latin typeface="Arial Narrow" panose="020B0606020202030204" pitchFamily="34" charset="0"/>
                <a:cs typeface="Arial" pitchFamily="34" charset="0"/>
              </a:rPr>
              <a:t>. gada maijs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2464" y="5949280"/>
            <a:ext cx="1735437" cy="756000"/>
          </a:xfrm>
          <a:prstGeom prst="rect">
            <a:avLst/>
          </a:prstGeom>
        </p:spPr>
      </p:pic>
    </p:spTree>
    <p:extLst>
      <p:ext uri="{BB962C8B-B14F-4D97-AF65-F5344CB8AC3E}">
        <p14:creationId xmlns:p14="http://schemas.microsoft.com/office/powerpoint/2010/main" val="194122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5. Attieksme pret kontrabandas preču tirdzniecību</a:t>
            </a:r>
          </a:p>
        </p:txBody>
      </p:sp>
      <p:sp>
        <p:nvSpPr>
          <p:cNvPr id="6" name="Rectangle 46">
            <a:extLst>
              <a:ext uri="{FF2B5EF4-FFF2-40B4-BE49-F238E27FC236}">
                <a16:creationId xmlns:a16="http://schemas.microsoft.com/office/drawing/2014/main" id="{AAB38CA5-E4DE-4EF9-9BA9-7F2155D7922D}"/>
              </a:ext>
            </a:extLst>
          </p:cNvPr>
          <p:cNvSpPr>
            <a:spLocks noRot="1" noChangeArrowheads="1"/>
          </p:cNvSpPr>
          <p:nvPr/>
        </p:nvSpPr>
        <p:spPr bwMode="auto">
          <a:xfrm>
            <a:off x="1515890" y="5706432"/>
            <a:ext cx="9140825" cy="648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a:t>
            </a:r>
          </a:p>
          <a:p>
            <a:pPr algn="ctr"/>
            <a:r>
              <a:rPr lang="en-GB" altLang="lv-LV" b="0" i="1" noProof="1">
                <a:latin typeface="Arial" charset="0"/>
                <a:cs typeface="Arial" charset="0"/>
              </a:rPr>
              <a:t>Jautājuma formulējums 2013., 2015., 2019. un 2020. gada aptaujā: «</a:t>
            </a:r>
            <a:r>
              <a:rPr lang="en-GB" altLang="lv-LV" b="0" i="1" kern="0" noProof="1">
                <a:latin typeface="Arial" charset="0"/>
                <a:cs typeface="Arial" charset="0"/>
              </a:rPr>
              <a:t>Kāda kopumā ir Jūsu attieksme pret tādu kontrabandas</a:t>
            </a:r>
            <a:br>
              <a:rPr lang="en-GB" altLang="lv-LV" b="0" i="1" kern="0" noProof="1">
                <a:latin typeface="Arial" charset="0"/>
                <a:cs typeface="Arial" charset="0"/>
              </a:rPr>
            </a:br>
            <a:r>
              <a:rPr lang="en-GB" altLang="lv-LV" b="0" i="1" kern="0" noProof="1">
                <a:latin typeface="Arial" charset="0"/>
                <a:cs typeface="Arial" charset="0"/>
              </a:rPr>
              <a:t>preču kā tabaka, alkohols un degviela tirdzniecību Latvijā? Vai, Jūsuprāt, šāda rīcība ir… </a:t>
            </a:r>
            <a:r>
              <a:rPr lang="en-GB" altLang="lv-LV" b="0" i="1" noProof="1">
                <a:latin typeface="Arial" charset="0"/>
                <a:cs typeface="Arial" charset="0"/>
              </a:rPr>
              <a:t>» </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«Kāda kopumā ir Jūsu attieksme pret tādu kontrabandas preču kā tabakas un nikotīna izstrādājumu, alkohola un degvielas tirdzniecību Latvijā? Vai, Jūsuprāt, šāda rīcība ir…»</a:t>
            </a:r>
          </a:p>
        </p:txBody>
      </p:sp>
      <p:graphicFrame>
        <p:nvGraphicFramePr>
          <p:cNvPr id="2" name="Chart 99">
            <a:extLst>
              <a:ext uri="{FF2B5EF4-FFF2-40B4-BE49-F238E27FC236}">
                <a16:creationId xmlns:a16="http://schemas.microsoft.com/office/drawing/2014/main" id="{00000000-0008-0000-0100-000032000000}"/>
              </a:ext>
            </a:extLst>
          </p:cNvPr>
          <p:cNvGraphicFramePr>
            <a:graphicFrameLocks/>
          </p:cNvGraphicFramePr>
          <p:nvPr>
            <p:extLst>
              <p:ext uri="{D42A27DB-BD31-4B8C-83A1-F6EECF244321}">
                <p14:modId xmlns:p14="http://schemas.microsoft.com/office/powerpoint/2010/main" val="3285218876"/>
              </p:ext>
            </p:extLst>
          </p:nvPr>
        </p:nvGraphicFramePr>
        <p:xfrm>
          <a:off x="1515890" y="1376772"/>
          <a:ext cx="8496944" cy="41044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1821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lv-LV" altLang="ko-KR" sz="2400" cap="small" noProof="1">
                <a:solidFill>
                  <a:schemeClr val="bg1"/>
                </a:solidFill>
                <a:latin typeface="Arial Narrow" panose="020B0606020202030204" pitchFamily="34" charset="0"/>
              </a:rPr>
              <a:t>6</a:t>
            </a:r>
            <a:r>
              <a:rPr lang="en-GB" altLang="ko-KR" sz="2400" cap="small" noProof="1">
                <a:solidFill>
                  <a:schemeClr val="bg1"/>
                </a:solidFill>
                <a:latin typeface="Arial Narrow" panose="020B0606020202030204" pitchFamily="34" charset="0"/>
              </a:rPr>
              <a:t>. Valsts institūciju cīņas ar kontrabandu novērtējums</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«Kā Jūs novērtētu, cik sekmīga ir valsts institūciju cīņa ar kontrabandu? Vai, Jūsuprāt, tā ir…»</a:t>
            </a:r>
          </a:p>
        </p:txBody>
      </p:sp>
      <p:sp>
        <p:nvSpPr>
          <p:cNvPr id="2" name="Rectangle 46">
            <a:extLst>
              <a:ext uri="{FF2B5EF4-FFF2-40B4-BE49-F238E27FC236}">
                <a16:creationId xmlns:a16="http://schemas.microsoft.com/office/drawing/2014/main" id="{DBDE1978-A334-AF75-9E88-0FA5DAB10469}"/>
              </a:ext>
            </a:extLst>
          </p:cNvPr>
          <p:cNvSpPr>
            <a:spLocks noRot="1" noChangeArrowheads="1"/>
          </p:cNvSpPr>
          <p:nvPr/>
        </p:nvSpPr>
        <p:spPr bwMode="auto">
          <a:xfrm>
            <a:off x="1525588" y="5706432"/>
            <a:ext cx="9140825" cy="648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a:t>
            </a:r>
          </a:p>
        </p:txBody>
      </p:sp>
      <p:graphicFrame>
        <p:nvGraphicFramePr>
          <p:cNvPr id="3" name="Chart 99">
            <a:extLst>
              <a:ext uri="{FF2B5EF4-FFF2-40B4-BE49-F238E27FC236}">
                <a16:creationId xmlns:a16="http://schemas.microsoft.com/office/drawing/2014/main" id="{00000000-0008-0000-0100-000035000000}"/>
              </a:ext>
            </a:extLst>
          </p:cNvPr>
          <p:cNvGraphicFramePr>
            <a:graphicFrameLocks/>
          </p:cNvGraphicFramePr>
          <p:nvPr>
            <p:extLst>
              <p:ext uri="{D42A27DB-BD31-4B8C-83A1-F6EECF244321}">
                <p14:modId xmlns:p14="http://schemas.microsoft.com/office/powerpoint/2010/main" val="4237800893"/>
              </p:ext>
            </p:extLst>
          </p:nvPr>
        </p:nvGraphicFramePr>
        <p:xfrm>
          <a:off x="1415480" y="1556792"/>
          <a:ext cx="8496000" cy="410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045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lv-LV" altLang="ko-KR" sz="2400" cap="small" noProof="1">
                <a:solidFill>
                  <a:schemeClr val="bg1"/>
                </a:solidFill>
                <a:latin typeface="Arial Narrow" panose="020B0606020202030204" pitchFamily="34" charset="0"/>
              </a:rPr>
              <a:t>7</a:t>
            </a:r>
            <a:r>
              <a:rPr lang="en-GB" altLang="ko-KR" sz="2400" cap="small" noProof="1">
                <a:solidFill>
                  <a:schemeClr val="bg1"/>
                </a:solidFill>
                <a:latin typeface="Arial Narrow" panose="020B0606020202030204" pitchFamily="34" charset="0"/>
              </a:rPr>
              <a:t>. Valdības rīcība attiecībā pret kontrabandas preču tirdzniecību</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«Sakiet, lūdzu, kā, Jūsuprāt, pašreizējos apstākļos vajadzētu rīkoties valdībai attiecībā uz kontrabandas preču tirdzniecību?»</a:t>
            </a:r>
          </a:p>
        </p:txBody>
      </p:sp>
      <p:sp>
        <p:nvSpPr>
          <p:cNvPr id="8" name="Rectangle 46">
            <a:extLst>
              <a:ext uri="{FF2B5EF4-FFF2-40B4-BE49-F238E27FC236}">
                <a16:creationId xmlns:a16="http://schemas.microsoft.com/office/drawing/2014/main" id="{6FCB2526-9486-4217-AAEF-3C88A6ECB5C8}"/>
              </a:ext>
            </a:extLst>
          </p:cNvPr>
          <p:cNvSpPr>
            <a:spLocks noRot="1" noChangeArrowheads="1"/>
          </p:cNvSpPr>
          <p:nvPr/>
        </p:nvSpPr>
        <p:spPr bwMode="auto">
          <a:xfrm>
            <a:off x="1289720" y="5401471"/>
            <a:ext cx="9612561"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a:t>
            </a:r>
          </a:p>
          <a:p>
            <a:pPr algn="ctr" eaLnBrk="1" hangingPunct="1"/>
            <a:r>
              <a:rPr lang="en-GB" altLang="lv-LV" b="0" i="1" noProof="1">
                <a:latin typeface="Arial" charset="0"/>
                <a:cs typeface="Arial" charset="0"/>
              </a:rPr>
              <a:t>*</a:t>
            </a:r>
            <a:r>
              <a:rPr lang="lv-LV" altLang="lv-LV" b="0" i="1" noProof="1">
                <a:latin typeface="Arial" charset="0"/>
                <a:cs typeface="Arial" charset="0"/>
              </a:rPr>
              <a:t>Valstij vajadzētu pastiprināt cīņu pret dažādu kontrabandas preču tirdzniecību, kas nozīmē, ka kontrabandas preces būtu mazāk pieejamas un kļūtu dārgākas </a:t>
            </a:r>
            <a:endParaRPr lang="en-GB" altLang="lv-LV" b="0" i="1" noProof="1">
              <a:latin typeface="Arial" charset="0"/>
              <a:cs typeface="Arial" charset="0"/>
            </a:endParaRPr>
          </a:p>
          <a:p>
            <a:pPr algn="ctr" eaLnBrk="1" hangingPunct="1"/>
            <a:r>
              <a:rPr lang="en-GB" altLang="lv-LV" b="0" i="1" noProof="1">
                <a:latin typeface="Arial" charset="0"/>
                <a:cs typeface="Arial" charset="0"/>
              </a:rPr>
              <a:t>**Valstij neko jaunu šajā jomā nevajadzētu darīt — visu vajadzētu atstāt tā, kā tas ir patlaban</a:t>
            </a:r>
          </a:p>
          <a:p>
            <a:pPr algn="ctr" eaLnBrk="1" hangingPunct="1"/>
            <a:r>
              <a:rPr lang="en-GB" altLang="lv-LV" b="0" i="1" noProof="1">
                <a:latin typeface="Arial" charset="0"/>
                <a:cs typeface="Arial" charset="0"/>
              </a:rPr>
              <a:t>***Valstij vajadzētu kļūt pielaidīgākai pret dažādu kontrabandas preču tirdzniecību, kas nozīmē, ka kontrabandas preces kļūtu pieejamākas un, iespējams, ka vēl lētākas</a:t>
            </a:r>
          </a:p>
        </p:txBody>
      </p:sp>
      <p:graphicFrame>
        <p:nvGraphicFramePr>
          <p:cNvPr id="2" name="Chart 98">
            <a:extLst>
              <a:ext uri="{FF2B5EF4-FFF2-40B4-BE49-F238E27FC236}">
                <a16:creationId xmlns:a16="http://schemas.microsoft.com/office/drawing/2014/main" id="{00000000-0008-0000-0100-000031000000}"/>
              </a:ext>
            </a:extLst>
          </p:cNvPr>
          <p:cNvGraphicFramePr>
            <a:graphicFrameLocks/>
          </p:cNvGraphicFramePr>
          <p:nvPr>
            <p:extLst>
              <p:ext uri="{D42A27DB-BD31-4B8C-83A1-F6EECF244321}">
                <p14:modId xmlns:p14="http://schemas.microsoft.com/office/powerpoint/2010/main" val="2122814646"/>
              </p:ext>
            </p:extLst>
          </p:nvPr>
        </p:nvGraphicFramePr>
        <p:xfrm>
          <a:off x="1419671" y="1628800"/>
          <a:ext cx="9033320" cy="35557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731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6">
            <a:extLst>
              <a:ext uri="{FF2B5EF4-FFF2-40B4-BE49-F238E27FC236}">
                <a16:creationId xmlns:a16="http://schemas.microsoft.com/office/drawing/2014/main" id="{FFAA2B06-69EE-4414-97B6-AA881786BC58}"/>
              </a:ext>
            </a:extLst>
          </p:cNvPr>
          <p:cNvSpPr>
            <a:spLocks noRot="1" noChangeArrowheads="1"/>
          </p:cNvSpPr>
          <p:nvPr/>
        </p:nvSpPr>
        <p:spPr bwMode="auto">
          <a:xfrm>
            <a:off x="10416480" y="1866481"/>
            <a:ext cx="1656184" cy="4293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a:t>
            </a:r>
          </a:p>
          <a:p>
            <a:pPr algn="ctr" eaLnBrk="1" hangingPunct="1"/>
            <a:r>
              <a:rPr lang="en-GB" altLang="lv-LV" b="0" i="1" noProof="1">
                <a:latin typeface="Arial" charset="0"/>
                <a:cs typeface="Arial" charset="0"/>
              </a:rPr>
              <a:t> attiecīgajās grupās</a:t>
            </a:r>
            <a:br>
              <a:rPr lang="en-GB" altLang="lv-LV" b="0" i="1" noProof="1">
                <a:latin typeface="Arial" charset="0"/>
                <a:cs typeface="Arial" charset="0"/>
              </a:rPr>
            </a:br>
            <a:r>
              <a:rPr lang="en-GB" altLang="lv-LV" b="0" i="1" noProof="1">
                <a:latin typeface="Arial" charset="0"/>
                <a:cs typeface="Arial" charset="0"/>
              </a:rPr>
              <a:t>(skat. «n=» grafikā)</a:t>
            </a:r>
            <a:br>
              <a:rPr lang="en-GB" altLang="lv-LV" b="0" i="1" noProof="1">
                <a:latin typeface="Arial" charset="0"/>
                <a:cs typeface="Arial" charset="0"/>
              </a:rPr>
            </a:br>
            <a:br>
              <a:rPr lang="en-GB" altLang="lv-LV" b="0" i="1" noProof="1">
                <a:latin typeface="Arial" charset="0"/>
                <a:cs typeface="Arial" charset="0"/>
              </a:rPr>
            </a:br>
            <a:r>
              <a:rPr lang="en-GB" altLang="lv-LV" b="0" i="1" noProof="1">
                <a:latin typeface="Arial" charset="0"/>
                <a:cs typeface="Arial" charset="0"/>
              </a:rPr>
              <a:t>*</a:t>
            </a:r>
            <a:r>
              <a:rPr lang="lv-LV" altLang="lv-LV" b="0" i="1" noProof="1">
                <a:latin typeface="Arial" charset="0"/>
                <a:cs typeface="Arial" charset="0"/>
              </a:rPr>
              <a:t>Valstij vajadzētu </a:t>
            </a:r>
          </a:p>
          <a:p>
            <a:pPr algn="ctr" eaLnBrk="1" hangingPunct="1"/>
            <a:r>
              <a:rPr lang="lv-LV" altLang="lv-LV" b="0" i="1" noProof="1">
                <a:latin typeface="Arial" charset="0"/>
                <a:cs typeface="Arial" charset="0"/>
              </a:rPr>
              <a:t>pastiprināt cīņu pret </a:t>
            </a:r>
          </a:p>
          <a:p>
            <a:pPr algn="ctr" eaLnBrk="1" hangingPunct="1"/>
            <a:r>
              <a:rPr lang="lv-LV" altLang="lv-LV" b="0" i="1" noProof="1">
                <a:latin typeface="Arial" charset="0"/>
                <a:cs typeface="Arial" charset="0"/>
              </a:rPr>
              <a:t>dažādu kontrabandas </a:t>
            </a:r>
          </a:p>
          <a:p>
            <a:pPr algn="ctr" eaLnBrk="1" hangingPunct="1"/>
            <a:r>
              <a:rPr lang="lv-LV" altLang="lv-LV" b="0" i="1" noProof="1">
                <a:latin typeface="Arial" charset="0"/>
                <a:cs typeface="Arial" charset="0"/>
              </a:rPr>
              <a:t>preču tirdzniecību, kas </a:t>
            </a:r>
          </a:p>
          <a:p>
            <a:pPr algn="ctr" eaLnBrk="1" hangingPunct="1"/>
            <a:r>
              <a:rPr lang="lv-LV" altLang="lv-LV" b="0" i="1" noProof="1">
                <a:latin typeface="Arial" charset="0"/>
                <a:cs typeface="Arial" charset="0"/>
              </a:rPr>
              <a:t>nozīmē, ka kontrabandas preces būtu mazāk </a:t>
            </a:r>
          </a:p>
          <a:p>
            <a:pPr algn="ctr" eaLnBrk="1" hangingPunct="1"/>
            <a:r>
              <a:rPr lang="lv-LV" altLang="lv-LV" b="0" i="1" noProof="1">
                <a:latin typeface="Arial" charset="0"/>
                <a:cs typeface="Arial" charset="0"/>
              </a:rPr>
              <a:t>pieejamas un kļūtu </a:t>
            </a:r>
          </a:p>
          <a:p>
            <a:pPr algn="ctr" eaLnBrk="1" hangingPunct="1"/>
            <a:r>
              <a:rPr lang="lv-LV" altLang="lv-LV" b="0" i="1" noProof="1">
                <a:latin typeface="Arial" charset="0"/>
                <a:cs typeface="Arial" charset="0"/>
              </a:rPr>
              <a:t>dārgākas </a:t>
            </a:r>
          </a:p>
          <a:p>
            <a:pPr algn="ctr" eaLnBrk="1" hangingPunct="1"/>
            <a:endParaRPr lang="lv-LV" altLang="lv-LV" b="0" i="1" noProof="1">
              <a:latin typeface="Arial" charset="0"/>
              <a:cs typeface="Arial" charset="0"/>
            </a:endParaRPr>
          </a:p>
          <a:p>
            <a:pPr algn="ctr" eaLnBrk="1" hangingPunct="1"/>
            <a:r>
              <a:rPr lang="en-GB" altLang="lv-LV" b="0" i="1" noProof="1">
                <a:latin typeface="Arial" charset="0"/>
                <a:cs typeface="Arial" charset="0"/>
              </a:rPr>
              <a:t>**Valstij neko jaunu šajā </a:t>
            </a:r>
            <a:endParaRPr lang="lv-LV" altLang="lv-LV" b="0" i="1" noProof="1">
              <a:latin typeface="Arial" charset="0"/>
              <a:cs typeface="Arial" charset="0"/>
            </a:endParaRPr>
          </a:p>
          <a:p>
            <a:pPr algn="ctr" eaLnBrk="1" hangingPunct="1"/>
            <a:r>
              <a:rPr lang="en-GB" altLang="lv-LV" b="0" i="1" noProof="1">
                <a:latin typeface="Arial" charset="0"/>
                <a:cs typeface="Arial" charset="0"/>
              </a:rPr>
              <a:t>jomā nevajadzētu darīt — visu vajadzētu atstāt tā, </a:t>
            </a:r>
            <a:endParaRPr lang="lv-LV" altLang="lv-LV" b="0" i="1" noProof="1">
              <a:latin typeface="Arial" charset="0"/>
              <a:cs typeface="Arial" charset="0"/>
            </a:endParaRPr>
          </a:p>
          <a:p>
            <a:pPr algn="ctr" eaLnBrk="1" hangingPunct="1"/>
            <a:r>
              <a:rPr lang="en-GB" altLang="lv-LV" b="0" i="1" noProof="1">
                <a:latin typeface="Arial" charset="0"/>
                <a:cs typeface="Arial" charset="0"/>
              </a:rPr>
              <a:t>kā tas ir patlaban</a:t>
            </a:r>
            <a:endParaRPr lang="lv-LV" altLang="lv-LV" b="0" i="1" noProof="1">
              <a:latin typeface="Arial" charset="0"/>
              <a:cs typeface="Arial" charset="0"/>
            </a:endParaRPr>
          </a:p>
          <a:p>
            <a:pPr algn="ctr" eaLnBrk="1" hangingPunct="1"/>
            <a:endParaRPr lang="en-GB" altLang="lv-LV" b="0" i="1" noProof="1">
              <a:latin typeface="Arial" charset="0"/>
              <a:cs typeface="Arial" charset="0"/>
            </a:endParaRPr>
          </a:p>
          <a:p>
            <a:pPr algn="ctr" eaLnBrk="1" hangingPunct="1"/>
            <a:r>
              <a:rPr lang="en-GB" altLang="lv-LV" b="0" i="1" noProof="1">
                <a:latin typeface="Arial" charset="0"/>
                <a:cs typeface="Arial" charset="0"/>
              </a:rPr>
              <a:t>***Valstij vajadzētu kļūt </a:t>
            </a:r>
            <a:endParaRPr lang="lv-LV" altLang="lv-LV" b="0" i="1" noProof="1">
              <a:latin typeface="Arial" charset="0"/>
              <a:cs typeface="Arial" charset="0"/>
            </a:endParaRPr>
          </a:p>
          <a:p>
            <a:pPr algn="ctr" eaLnBrk="1" hangingPunct="1"/>
            <a:r>
              <a:rPr lang="en-GB" altLang="lv-LV" b="0" i="1" noProof="1">
                <a:latin typeface="Arial" charset="0"/>
                <a:cs typeface="Arial" charset="0"/>
              </a:rPr>
              <a:t>pielaidīgākai pret</a:t>
            </a:r>
            <a:br>
              <a:rPr lang="en-GB" altLang="lv-LV" b="0" i="1" noProof="1">
                <a:latin typeface="Arial" charset="0"/>
                <a:cs typeface="Arial" charset="0"/>
              </a:rPr>
            </a:br>
            <a:r>
              <a:rPr lang="en-GB" altLang="lv-LV" b="0" i="1" noProof="1">
                <a:latin typeface="Arial" charset="0"/>
                <a:cs typeface="Arial" charset="0"/>
              </a:rPr>
              <a:t>dažādu kontrabandas</a:t>
            </a:r>
            <a:br>
              <a:rPr lang="en-GB" altLang="lv-LV" b="0" i="1" noProof="1">
                <a:latin typeface="Arial" charset="0"/>
                <a:cs typeface="Arial" charset="0"/>
              </a:rPr>
            </a:br>
            <a:r>
              <a:rPr lang="en-GB" altLang="lv-LV" b="0" i="1" noProof="1">
                <a:latin typeface="Arial" charset="0"/>
                <a:cs typeface="Arial" charset="0"/>
              </a:rPr>
              <a:t>preču tirdzniecību, kas</a:t>
            </a:r>
            <a:br>
              <a:rPr lang="en-GB" altLang="lv-LV" b="0" i="1" noProof="1">
                <a:latin typeface="Arial" charset="0"/>
                <a:cs typeface="Arial" charset="0"/>
              </a:rPr>
            </a:br>
            <a:r>
              <a:rPr lang="en-GB" altLang="lv-LV" b="0" i="1" noProof="1">
                <a:latin typeface="Arial" charset="0"/>
                <a:cs typeface="Arial" charset="0"/>
              </a:rPr>
              <a:t>nozīmē, ka</a:t>
            </a:r>
            <a:br>
              <a:rPr lang="en-GB" altLang="lv-LV" b="0" i="1" noProof="1">
                <a:latin typeface="Arial" charset="0"/>
                <a:cs typeface="Arial" charset="0"/>
              </a:rPr>
            </a:br>
            <a:r>
              <a:rPr lang="en-GB" altLang="lv-LV" b="0" i="1" noProof="1">
                <a:latin typeface="Arial" charset="0"/>
                <a:cs typeface="Arial" charset="0"/>
              </a:rPr>
              <a:t>kontrabandas preces</a:t>
            </a:r>
            <a:br>
              <a:rPr lang="en-GB" altLang="lv-LV" b="0" i="1" noProof="1">
                <a:latin typeface="Arial" charset="0"/>
                <a:cs typeface="Arial" charset="0"/>
              </a:rPr>
            </a:br>
            <a:r>
              <a:rPr lang="en-GB" altLang="lv-LV" b="0" i="1" noProof="1">
                <a:latin typeface="Arial" charset="0"/>
                <a:cs typeface="Arial" charset="0"/>
              </a:rPr>
              <a:t>kļūtu pieejamākas un,</a:t>
            </a:r>
            <a:br>
              <a:rPr lang="en-GB" altLang="lv-LV" b="0" i="1" noProof="1">
                <a:latin typeface="Arial" charset="0"/>
                <a:cs typeface="Arial" charset="0"/>
              </a:rPr>
            </a:br>
            <a:r>
              <a:rPr lang="en-GB" altLang="lv-LV" b="0" i="1" noProof="1">
                <a:latin typeface="Arial" charset="0"/>
                <a:cs typeface="Arial" charset="0"/>
              </a:rPr>
              <a:t>iespējams, ka vēl</a:t>
            </a:r>
            <a:br>
              <a:rPr lang="en-GB" altLang="lv-LV" b="0" i="1" noProof="1">
                <a:latin typeface="Arial" charset="0"/>
                <a:cs typeface="Arial" charset="0"/>
              </a:rPr>
            </a:br>
            <a:r>
              <a:rPr lang="en-GB" altLang="lv-LV" b="0" i="1" noProof="1">
                <a:latin typeface="Arial" charset="0"/>
                <a:cs typeface="Arial" charset="0"/>
              </a:rPr>
              <a:t>lētākas</a:t>
            </a:r>
          </a:p>
        </p:txBody>
      </p:sp>
      <p:sp>
        <p:nvSpPr>
          <p:cNvPr id="7" name="Title 3"/>
          <p:cNvSpPr txBox="1">
            <a:spLocks/>
          </p:cNvSpPr>
          <p:nvPr/>
        </p:nvSpPr>
        <p:spPr>
          <a:xfrm>
            <a:off x="0" y="0"/>
            <a:ext cx="12192000" cy="576000"/>
          </a:xfrm>
          <a:prstGeom prst="rect">
            <a:avLst/>
          </a:prstGeom>
          <a:solidFill>
            <a:srgbClr val="23621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lv-LV" altLang="ko-KR" sz="2400" cap="small" noProof="1">
                <a:solidFill>
                  <a:schemeClr val="bg1"/>
                </a:solidFill>
                <a:latin typeface="Arial Narrow" panose="020B0606020202030204" pitchFamily="34" charset="0"/>
              </a:rPr>
              <a:t>7</a:t>
            </a:r>
            <a:r>
              <a:rPr lang="en-GB" altLang="ko-KR" sz="2400" cap="small" noProof="1">
                <a:solidFill>
                  <a:schemeClr val="bg1"/>
                </a:solidFill>
                <a:latin typeface="Arial Narrow" panose="020B0606020202030204" pitchFamily="34" charset="0"/>
              </a:rPr>
              <a:t>. Valdības rīcība attiecībā pret kontrabandas preču tirdzniecību</a:t>
            </a:r>
          </a:p>
        </p:txBody>
      </p:sp>
      <p:sp>
        <p:nvSpPr>
          <p:cNvPr id="9"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«Sakiet, lūdzu, kā, Jūsuprāt, pašreizējos apstākļos vajadzētu rīkoties valdībai attiecībā uz kontrabandas preču tirdzniecību?»</a:t>
            </a:r>
          </a:p>
        </p:txBody>
      </p:sp>
      <p:sp>
        <p:nvSpPr>
          <p:cNvPr id="6" name="TextBox 5">
            <a:extLst>
              <a:ext uri="{FF2B5EF4-FFF2-40B4-BE49-F238E27FC236}">
                <a16:creationId xmlns:a16="http://schemas.microsoft.com/office/drawing/2014/main" id="{2C200876-9B62-40B4-9D24-CC4B96EB0DFC}"/>
              </a:ext>
            </a:extLst>
          </p:cNvPr>
          <p:cNvSpPr txBox="1"/>
          <p:nvPr/>
        </p:nvSpPr>
        <p:spPr>
          <a:xfrm>
            <a:off x="191344" y="1260381"/>
            <a:ext cx="1080120" cy="510778"/>
          </a:xfrm>
          <a:prstGeom prst="roundRect">
            <a:avLst/>
          </a:prstGeom>
          <a:noFill/>
          <a:ln w="19050">
            <a:solidFill>
              <a:srgbClr val="23621F"/>
            </a:solidFill>
          </a:ln>
        </p:spPr>
        <p:txBody>
          <a:bodyPr wrap="square" rtlCol="0">
            <a:spAutoFit/>
          </a:bodyPr>
          <a:lstStyle/>
          <a:p>
            <a:pPr algn="ctr"/>
            <a:r>
              <a:rPr lang="lv-LV" sz="1200" b="1" noProof="1">
                <a:latin typeface="Arial" panose="020B0604020202020204" pitchFamily="34" charset="0"/>
                <a:cs typeface="Arial" panose="020B0604020202020204" pitchFamily="34" charset="0"/>
              </a:rPr>
              <a:t>2023. gada </a:t>
            </a:r>
            <a:br>
              <a:rPr lang="lv-LV" sz="1200" b="1" noProof="1">
                <a:latin typeface="Arial" panose="020B0604020202020204" pitchFamily="34" charset="0"/>
                <a:cs typeface="Arial" panose="020B0604020202020204" pitchFamily="34" charset="0"/>
              </a:rPr>
            </a:br>
            <a:r>
              <a:rPr lang="lv-LV" sz="1200" b="1" noProof="1">
                <a:latin typeface="Arial" panose="020B0604020202020204" pitchFamily="34" charset="0"/>
                <a:cs typeface="Arial" panose="020B0604020202020204" pitchFamily="34" charset="0"/>
              </a:rPr>
              <a:t>maija dati</a:t>
            </a:r>
            <a:endParaRPr lang="en-GB" sz="1200" b="1" noProof="1">
              <a:latin typeface="Arial" panose="020B0604020202020204" pitchFamily="34" charset="0"/>
              <a:cs typeface="Arial" panose="020B0604020202020204" pitchFamily="34" charset="0"/>
            </a:endParaRPr>
          </a:p>
        </p:txBody>
      </p:sp>
      <p:graphicFrame>
        <p:nvGraphicFramePr>
          <p:cNvPr id="2" name="Chart 98">
            <a:extLst>
              <a:ext uri="{FF2B5EF4-FFF2-40B4-BE49-F238E27FC236}">
                <a16:creationId xmlns:a16="http://schemas.microsoft.com/office/drawing/2014/main" id="{00000000-0008-0000-0100-000037000000}"/>
              </a:ext>
            </a:extLst>
          </p:cNvPr>
          <p:cNvGraphicFramePr>
            <a:graphicFrameLocks/>
          </p:cNvGraphicFramePr>
          <p:nvPr>
            <p:extLst>
              <p:ext uri="{D42A27DB-BD31-4B8C-83A1-F6EECF244321}">
                <p14:modId xmlns:p14="http://schemas.microsoft.com/office/powerpoint/2010/main" val="2804961346"/>
              </p:ext>
            </p:extLst>
          </p:nvPr>
        </p:nvGraphicFramePr>
        <p:xfrm>
          <a:off x="623392" y="1168092"/>
          <a:ext cx="9505056" cy="5689907"/>
        </p:xfrm>
        <a:graphic>
          <a:graphicData uri="http://schemas.openxmlformats.org/drawingml/2006/chart">
            <c:chart xmlns:c="http://schemas.openxmlformats.org/drawingml/2006/chart" xmlns:r="http://schemas.openxmlformats.org/officeDocument/2006/relationships" r:id="rId3"/>
          </a:graphicData>
        </a:graphic>
      </p:graphicFrame>
      <p:sp>
        <p:nvSpPr>
          <p:cNvPr id="3" name="Bultiņa: pa labi 2">
            <a:extLst>
              <a:ext uri="{FF2B5EF4-FFF2-40B4-BE49-F238E27FC236}">
                <a16:creationId xmlns:a16="http://schemas.microsoft.com/office/drawing/2014/main" id="{DE9F3016-0F2F-F1D7-3929-A93443758284}"/>
              </a:ext>
            </a:extLst>
          </p:cNvPr>
          <p:cNvSpPr/>
          <p:nvPr/>
        </p:nvSpPr>
        <p:spPr>
          <a:xfrm>
            <a:off x="2639616" y="6381328"/>
            <a:ext cx="360040" cy="288032"/>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 name="Bultiņa: pa labi 3">
            <a:extLst>
              <a:ext uri="{FF2B5EF4-FFF2-40B4-BE49-F238E27FC236}">
                <a16:creationId xmlns:a16="http://schemas.microsoft.com/office/drawing/2014/main" id="{E7756DA0-AB58-DB60-E9B1-7414E938E293}"/>
              </a:ext>
            </a:extLst>
          </p:cNvPr>
          <p:cNvSpPr/>
          <p:nvPr/>
        </p:nvSpPr>
        <p:spPr>
          <a:xfrm>
            <a:off x="2999656" y="5157192"/>
            <a:ext cx="360040" cy="288032"/>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74981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lv-LV" altLang="ko-KR" sz="2400" cap="small" noProof="1">
                <a:solidFill>
                  <a:schemeClr val="bg1"/>
                </a:solidFill>
                <a:latin typeface="Arial Narrow" panose="020B0606020202030204" pitchFamily="34" charset="0"/>
              </a:rPr>
              <a:t>8</a:t>
            </a:r>
            <a:r>
              <a:rPr lang="en-GB" altLang="ko-KR" sz="2400" cap="small" noProof="1">
                <a:solidFill>
                  <a:schemeClr val="bg1"/>
                </a:solidFill>
                <a:latin typeface="Arial Narrow" panose="020B0606020202030204" pitchFamily="34" charset="0"/>
              </a:rPr>
              <a:t>. Latvijas valdības risināmie jautājumi</a:t>
            </a:r>
          </a:p>
        </p:txBody>
      </p:sp>
      <p:sp>
        <p:nvSpPr>
          <p:cNvPr id="6" name="Rectangle 46">
            <a:extLst>
              <a:ext uri="{FF2B5EF4-FFF2-40B4-BE49-F238E27FC236}">
                <a16:creationId xmlns:a16="http://schemas.microsoft.com/office/drawing/2014/main" id="{AAB38CA5-E4DE-4EF9-9BA9-7F2155D7922D}"/>
              </a:ext>
            </a:extLst>
          </p:cNvPr>
          <p:cNvSpPr>
            <a:spLocks noRot="1" noChangeArrowheads="1"/>
          </p:cNvSpPr>
          <p:nvPr/>
        </p:nvSpPr>
        <p:spPr bwMode="auto">
          <a:xfrm>
            <a:off x="4351647" y="6093296"/>
            <a:ext cx="3488706" cy="648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a:t>
            </a:r>
            <a:r>
              <a:rPr lang="lv-LV" altLang="lv-LV" b="0" i="1" noProof="1">
                <a:latin typeface="Arial" charset="0"/>
                <a:cs typeface="Arial" charset="0"/>
              </a:rPr>
              <a:t>, n=1010</a:t>
            </a:r>
            <a:endParaRPr lang="en-GB" altLang="lv-LV" b="0" i="1" noProof="1">
              <a:latin typeface="Arial" charset="0"/>
              <a:cs typeface="Arial" charset="0"/>
            </a:endParaRPr>
          </a:p>
          <a:p>
            <a:pPr algn="ctr"/>
            <a:r>
              <a:rPr lang="en-GB" altLang="lv-LV" b="0" i="1" noProof="1">
                <a:latin typeface="Arial" charset="0"/>
                <a:cs typeface="Arial" charset="0"/>
              </a:rPr>
              <a:t>Vairākatbilžu jautājums (% summa &gt; 100)</a:t>
            </a:r>
            <a:endParaRPr lang="lv-LV" altLang="lv-LV" b="0" i="1" noProof="1">
              <a:latin typeface="Arial" charset="0"/>
              <a:cs typeface="Arial"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«Šajā kartītē ir uzskaitīti jautājumi, kurus patlaban aktīvi atspoguļo masu mediji un kuri būtu jārisina Latvijas valdībai. </a:t>
            </a:r>
            <a:br>
              <a:rPr lang="lv-LV" altLang="lv-LV" sz="1200" b="0" i="1" kern="0" noProof="1">
                <a:latin typeface="Arial" charset="0"/>
                <a:cs typeface="Arial" charset="0"/>
              </a:rPr>
            </a:br>
            <a:r>
              <a:rPr lang="en-GB" altLang="lv-LV" sz="1200" b="0" i="1" kern="0" noProof="1">
                <a:latin typeface="Arial" charset="0"/>
                <a:cs typeface="Arial" charset="0"/>
              </a:rPr>
              <a:t>Kuri trīs no šiem jautājumiem, Jūsuprāt, Latvijas valdībai būtu jārisina vispirmām kārtām?»</a:t>
            </a:r>
          </a:p>
        </p:txBody>
      </p:sp>
      <p:graphicFrame>
        <p:nvGraphicFramePr>
          <p:cNvPr id="3" name="Chart 234">
            <a:extLst>
              <a:ext uri="{FF2B5EF4-FFF2-40B4-BE49-F238E27FC236}">
                <a16:creationId xmlns:a16="http://schemas.microsoft.com/office/drawing/2014/main" id="{00000000-0008-0000-0100-000038000000}"/>
              </a:ext>
            </a:extLst>
          </p:cNvPr>
          <p:cNvGraphicFramePr>
            <a:graphicFrameLocks/>
          </p:cNvGraphicFramePr>
          <p:nvPr>
            <p:extLst>
              <p:ext uri="{D42A27DB-BD31-4B8C-83A1-F6EECF244321}">
                <p14:modId xmlns:p14="http://schemas.microsoft.com/office/powerpoint/2010/main" val="298556317"/>
              </p:ext>
            </p:extLst>
          </p:nvPr>
        </p:nvGraphicFramePr>
        <p:xfrm>
          <a:off x="2495600" y="1316231"/>
          <a:ext cx="6552728" cy="4788532"/>
        </p:xfrm>
        <a:graphic>
          <a:graphicData uri="http://schemas.openxmlformats.org/drawingml/2006/chart">
            <c:chart xmlns:c="http://schemas.openxmlformats.org/drawingml/2006/chart" xmlns:r="http://schemas.openxmlformats.org/officeDocument/2006/relationships" r:id="rId3"/>
          </a:graphicData>
        </a:graphic>
      </p:graphicFrame>
      <p:sp>
        <p:nvSpPr>
          <p:cNvPr id="2" name="Ovāls 1">
            <a:extLst>
              <a:ext uri="{FF2B5EF4-FFF2-40B4-BE49-F238E27FC236}">
                <a16:creationId xmlns:a16="http://schemas.microsoft.com/office/drawing/2014/main" id="{FA6DF807-9D27-37CA-51E6-6A437351F8A7}"/>
              </a:ext>
            </a:extLst>
          </p:cNvPr>
          <p:cNvSpPr/>
          <p:nvPr/>
        </p:nvSpPr>
        <p:spPr>
          <a:xfrm>
            <a:off x="5519936" y="5140571"/>
            <a:ext cx="648072" cy="632367"/>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dirty="0"/>
          </a:p>
        </p:txBody>
      </p:sp>
    </p:spTree>
    <p:extLst>
      <p:ext uri="{BB962C8B-B14F-4D97-AF65-F5344CB8AC3E}">
        <p14:creationId xmlns:p14="http://schemas.microsoft.com/office/powerpoint/2010/main" val="3990335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lv-LV" altLang="ko-KR" sz="2400" cap="small" noProof="1">
                <a:solidFill>
                  <a:schemeClr val="bg1"/>
                </a:solidFill>
                <a:latin typeface="Arial Narrow" panose="020B0606020202030204" pitchFamily="34" charset="0"/>
              </a:rPr>
              <a:t>9</a:t>
            </a:r>
            <a:r>
              <a:rPr lang="en-GB" altLang="ko-KR" sz="2400" cap="small" noProof="1">
                <a:solidFill>
                  <a:schemeClr val="bg1"/>
                </a:solidFill>
                <a:latin typeface="Arial Narrow" panose="020B0606020202030204" pitchFamily="34" charset="0"/>
              </a:rPr>
              <a:t>. Efektīva nodokļu izlietošana</a:t>
            </a:r>
          </a:p>
        </p:txBody>
      </p:sp>
      <p:sp>
        <p:nvSpPr>
          <p:cNvPr id="6" name="Rectangle 46">
            <a:extLst>
              <a:ext uri="{FF2B5EF4-FFF2-40B4-BE49-F238E27FC236}">
                <a16:creationId xmlns:a16="http://schemas.microsoft.com/office/drawing/2014/main" id="{AAB38CA5-E4DE-4EF9-9BA9-7F2155D7922D}"/>
              </a:ext>
            </a:extLst>
          </p:cNvPr>
          <p:cNvSpPr>
            <a:spLocks noRot="1" noChangeArrowheads="1"/>
          </p:cNvSpPr>
          <p:nvPr/>
        </p:nvSpPr>
        <p:spPr bwMode="auto">
          <a:xfrm>
            <a:off x="1525588" y="5589241"/>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«Kopumā ņemot, vai, Jūsuprāt, nodokļi valstī tiek izlietoti efektīvi, sabiedrības interesēs?»</a:t>
            </a:r>
          </a:p>
        </p:txBody>
      </p:sp>
      <p:graphicFrame>
        <p:nvGraphicFramePr>
          <p:cNvPr id="3" name="Chart 99">
            <a:extLst>
              <a:ext uri="{FF2B5EF4-FFF2-40B4-BE49-F238E27FC236}">
                <a16:creationId xmlns:a16="http://schemas.microsoft.com/office/drawing/2014/main" id="{00000000-0008-0000-0100-000021000000}"/>
              </a:ext>
            </a:extLst>
          </p:cNvPr>
          <p:cNvGraphicFramePr>
            <a:graphicFrameLocks/>
          </p:cNvGraphicFramePr>
          <p:nvPr>
            <p:extLst>
              <p:ext uri="{D42A27DB-BD31-4B8C-83A1-F6EECF244321}">
                <p14:modId xmlns:p14="http://schemas.microsoft.com/office/powerpoint/2010/main" val="3482330537"/>
              </p:ext>
            </p:extLst>
          </p:nvPr>
        </p:nvGraphicFramePr>
        <p:xfrm>
          <a:off x="1199456" y="1921174"/>
          <a:ext cx="8136904" cy="30156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8333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Autofit/>
          </a:bodyPr>
          <a:lstStyle/>
          <a:p>
            <a:pPr algn="l"/>
            <a:r>
              <a:rPr lang="lv-LV" altLang="ko-KR" sz="2400" cap="small" noProof="1">
                <a:solidFill>
                  <a:schemeClr val="bg1"/>
                </a:solidFill>
                <a:latin typeface="Arial Narrow" panose="020B0606020202030204" pitchFamily="34" charset="0"/>
              </a:rPr>
              <a:t>10</a:t>
            </a:r>
            <a:r>
              <a:rPr lang="en-GB" altLang="ko-KR" sz="2400" cap="small" noProof="1">
                <a:solidFill>
                  <a:schemeClr val="bg1"/>
                </a:solidFill>
                <a:latin typeface="Arial Narrow" panose="020B0606020202030204" pitchFamily="34" charset="0"/>
              </a:rPr>
              <a:t>. Kara Ukrainā ietekme uz kontrabandas apjomiem</a:t>
            </a:r>
          </a:p>
        </p:txBody>
      </p:sp>
      <p:sp>
        <p:nvSpPr>
          <p:cNvPr id="6" name="Rectangle 46">
            <a:extLst>
              <a:ext uri="{FF2B5EF4-FFF2-40B4-BE49-F238E27FC236}">
                <a16:creationId xmlns:a16="http://schemas.microsoft.com/office/drawing/2014/main" id="{AAB38CA5-E4DE-4EF9-9BA9-7F2155D7922D}"/>
              </a:ext>
            </a:extLst>
          </p:cNvPr>
          <p:cNvSpPr>
            <a:spLocks noRot="1" noChangeArrowheads="1"/>
          </p:cNvSpPr>
          <p:nvPr/>
        </p:nvSpPr>
        <p:spPr bwMode="auto">
          <a:xfrm>
            <a:off x="1525588" y="5487259"/>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n=1010</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2"/>
            <a:ext cx="12192000" cy="432000"/>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170" b="0" i="1" kern="0" noProof="1">
                <a:latin typeface="Arial" charset="0"/>
                <a:cs typeface="Arial" charset="0"/>
              </a:rPr>
              <a:t>«Kā, Jūsuprāt, kontrabandas apjomus ir ietekmējis karš Ukrainā?»</a:t>
            </a:r>
          </a:p>
        </p:txBody>
      </p:sp>
      <p:graphicFrame>
        <p:nvGraphicFramePr>
          <p:cNvPr id="2" name="Chart 99">
            <a:extLst>
              <a:ext uri="{FF2B5EF4-FFF2-40B4-BE49-F238E27FC236}">
                <a16:creationId xmlns:a16="http://schemas.microsoft.com/office/drawing/2014/main" id="{54D81C6C-F950-412A-A95E-5AF29258996C}"/>
              </a:ext>
            </a:extLst>
          </p:cNvPr>
          <p:cNvGraphicFramePr>
            <a:graphicFrameLocks/>
          </p:cNvGraphicFramePr>
          <p:nvPr>
            <p:extLst>
              <p:ext uri="{D42A27DB-BD31-4B8C-83A1-F6EECF244321}">
                <p14:modId xmlns:p14="http://schemas.microsoft.com/office/powerpoint/2010/main" val="2468340084"/>
              </p:ext>
            </p:extLst>
          </p:nvPr>
        </p:nvGraphicFramePr>
        <p:xfrm>
          <a:off x="1508980" y="1736812"/>
          <a:ext cx="8716919" cy="33843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7624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1</a:t>
            </a:r>
            <a:r>
              <a:rPr lang="lv-LV" altLang="ko-KR" sz="2400" cap="small" noProof="1">
                <a:solidFill>
                  <a:schemeClr val="bg1"/>
                </a:solidFill>
                <a:latin typeface="Arial Narrow" panose="020B0606020202030204" pitchFamily="34" charset="0"/>
              </a:rPr>
              <a:t>1.</a:t>
            </a:r>
            <a:r>
              <a:rPr lang="en-GB" altLang="ko-KR" sz="2400" cap="small" noProof="1">
                <a:solidFill>
                  <a:schemeClr val="bg1"/>
                </a:solidFill>
                <a:latin typeface="Arial Narrow" panose="020B0606020202030204" pitchFamily="34" charset="0"/>
              </a:rPr>
              <a:t> Tabakas un nikotīna izstrādājumu kontrabandas mazināšana</a:t>
            </a:r>
          </a:p>
        </p:txBody>
      </p:sp>
      <p:sp>
        <p:nvSpPr>
          <p:cNvPr id="6" name="Rectangle 46">
            <a:extLst>
              <a:ext uri="{FF2B5EF4-FFF2-40B4-BE49-F238E27FC236}">
                <a16:creationId xmlns:a16="http://schemas.microsoft.com/office/drawing/2014/main" id="{AAB38CA5-E4DE-4EF9-9BA9-7F2155D7922D}"/>
              </a:ext>
            </a:extLst>
          </p:cNvPr>
          <p:cNvSpPr>
            <a:spLocks noRot="1" noChangeArrowheads="1"/>
          </p:cNvSpPr>
          <p:nvPr/>
        </p:nvSpPr>
        <p:spPr bwMode="auto">
          <a:xfrm>
            <a:off x="0" y="6052000"/>
            <a:ext cx="12192000" cy="648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lv-LV" altLang="lv-LV" b="0" i="1" noProof="1">
                <a:latin typeface="Arial" charset="0"/>
                <a:cs typeface="Arial" charset="0"/>
              </a:rPr>
              <a:t>Bāze: </a:t>
            </a:r>
            <a:r>
              <a:rPr lang="lv-LV" altLang="lv-LV" i="1" noProof="1">
                <a:latin typeface="Arial" charset="0"/>
                <a:cs typeface="Arial" charset="0"/>
              </a:rPr>
              <a:t>respondenti, kuri ir esošie vai bijušie tabakas un/vai nikotīnu saturošu produktu lietotāji </a:t>
            </a:r>
            <a:r>
              <a:rPr lang="lv-LV" altLang="lv-LV" b="0" i="1" noProof="1">
                <a:latin typeface="Arial" charset="0"/>
                <a:cs typeface="Arial" charset="0"/>
              </a:rPr>
              <a:t>(skat. «n=» grafikā)</a:t>
            </a:r>
          </a:p>
          <a:p>
            <a:pPr algn="ctr"/>
            <a:r>
              <a:rPr lang="en-GB" altLang="lv-LV" b="0" i="1" noProof="1">
                <a:latin typeface="Arial" charset="0"/>
                <a:cs typeface="Arial" charset="0"/>
              </a:rPr>
              <a:t>Vairākatbilžu jautājums (% summa &gt; 100)</a:t>
            </a:r>
            <a:endParaRPr lang="lv-LV" altLang="lv-LV" b="0" i="1" noProof="1">
              <a:latin typeface="Arial" charset="0"/>
              <a:cs typeface="Arial" charset="0"/>
            </a:endParaRPr>
          </a:p>
          <a:p>
            <a:pPr algn="ctr"/>
            <a:r>
              <a:rPr lang="lv-LV" altLang="lv-LV" b="0" i="1" noProof="1">
                <a:latin typeface="Arial" charset="0"/>
                <a:cs typeface="Arial" charset="0"/>
              </a:rPr>
              <a:t>Bāze 2021.–2022. gadā: respondenti, kuri ir esošie vai bijušie smēķētāji (skat. «n=» grafikā)</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20688"/>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«Kas, Jūsuprāt, palīdzētu mazināt tabakas un nikotīna izstrādājumu kontrabandu?»</a:t>
            </a:r>
          </a:p>
        </p:txBody>
      </p:sp>
      <p:graphicFrame>
        <p:nvGraphicFramePr>
          <p:cNvPr id="11" name="Chart 10">
            <a:extLst>
              <a:ext uri="{FF2B5EF4-FFF2-40B4-BE49-F238E27FC236}">
                <a16:creationId xmlns:a16="http://schemas.microsoft.com/office/drawing/2014/main" id="{F4A1FFDF-DAE3-4FEF-AB9A-CA84EE74079A}"/>
              </a:ext>
            </a:extLst>
          </p:cNvPr>
          <p:cNvGraphicFramePr>
            <a:graphicFrameLocks/>
          </p:cNvGraphicFramePr>
          <p:nvPr>
            <p:extLst>
              <p:ext uri="{D42A27DB-BD31-4B8C-83A1-F6EECF244321}">
                <p14:modId xmlns:p14="http://schemas.microsoft.com/office/powerpoint/2010/main" val="1791848124"/>
              </p:ext>
            </p:extLst>
          </p:nvPr>
        </p:nvGraphicFramePr>
        <p:xfrm>
          <a:off x="2999656" y="1260380"/>
          <a:ext cx="5724812" cy="4688899"/>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2C200876-9B62-40B4-9D24-CC4B96EB0DFC}"/>
              </a:ext>
            </a:extLst>
          </p:cNvPr>
          <p:cNvSpPr txBox="1"/>
          <p:nvPr/>
        </p:nvSpPr>
        <p:spPr>
          <a:xfrm>
            <a:off x="263352" y="1260381"/>
            <a:ext cx="1080000" cy="510778"/>
          </a:xfrm>
          <a:prstGeom prst="roundRect">
            <a:avLst/>
          </a:prstGeom>
          <a:noFill/>
          <a:ln w="19050">
            <a:solidFill>
              <a:srgbClr val="23621F"/>
            </a:solidFill>
          </a:ln>
        </p:spPr>
        <p:txBody>
          <a:bodyPr wrap="square" rtlCol="0">
            <a:spAutoFit/>
          </a:bodyPr>
          <a:lstStyle/>
          <a:p>
            <a:pPr algn="ctr"/>
            <a:r>
              <a:rPr lang="lv-LV" sz="1200" b="1" noProof="1">
                <a:latin typeface="Arial" panose="020B0604020202020204" pitchFamily="34" charset="0"/>
                <a:cs typeface="Arial" panose="020B0604020202020204" pitchFamily="34" charset="0"/>
              </a:rPr>
              <a:t>Atbilžu </a:t>
            </a:r>
            <a:br>
              <a:rPr lang="lv-LV" sz="1200" b="1" noProof="1">
                <a:latin typeface="Arial" panose="020B0604020202020204" pitchFamily="34" charset="0"/>
                <a:cs typeface="Arial" panose="020B0604020202020204" pitchFamily="34" charset="0"/>
              </a:rPr>
            </a:br>
            <a:r>
              <a:rPr lang="lv-LV" sz="1200" b="1" noProof="1">
                <a:latin typeface="Arial" panose="020B0604020202020204" pitchFamily="34" charset="0"/>
                <a:cs typeface="Arial" panose="020B0604020202020204" pitchFamily="34" charset="0"/>
              </a:rPr>
              <a:t>dinamika</a:t>
            </a:r>
            <a:endParaRPr lang="en-GB" sz="1200" b="1" noProof="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3878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1</a:t>
            </a:r>
            <a:r>
              <a:rPr lang="lv-LV" altLang="ko-KR" sz="2400" cap="small" noProof="1">
                <a:solidFill>
                  <a:schemeClr val="bg1"/>
                </a:solidFill>
                <a:latin typeface="Arial Narrow" panose="020B0606020202030204" pitchFamily="34" charset="0"/>
              </a:rPr>
              <a:t>2. Kontrabandas apjomu iespējamās izmaiņas dažādām preču grupām</a:t>
            </a:r>
            <a:endParaRPr lang="en-GB" altLang="ko-KR" sz="2400" cap="small" noProof="1">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2"/>
            <a:ext cx="12192000" cy="576000"/>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pPr>
            <a:r>
              <a:rPr lang="en-GB" altLang="lv-LV" sz="1200" b="0" i="1" kern="0" noProof="1">
                <a:latin typeface="Arial" charset="0"/>
                <a:cs typeface="Arial" charset="0"/>
              </a:rPr>
              <a:t>«</a:t>
            </a:r>
            <a:r>
              <a:rPr lang="lv-LV" altLang="lv-LV" sz="1200" b="0" i="1" kern="0" noProof="1">
                <a:latin typeface="Arial" charset="0"/>
                <a:cs typeface="Arial" charset="0"/>
              </a:rPr>
              <a:t>Latvijā plānots aizliegt tirgot e-cigaretes un nikotīna spilventiņus ar dažādām garšām/aromātiem, kā arī noteikt nikotīna spilventiņiem tik zemu nikotīna līmeni, ka, pēc nozares domām, šādu produktu tirgū vienkārši nebūs. </a:t>
            </a:r>
          </a:p>
          <a:p>
            <a:pPr lvl="0" algn="ctr" fontAlgn="base" latinLnBrk="0">
              <a:spcBef>
                <a:spcPct val="0"/>
              </a:spcBef>
            </a:pPr>
            <a:r>
              <a:rPr lang="en-GB" altLang="lv-LV" sz="1200" b="0" i="1" kern="0" noProof="1">
                <a:latin typeface="Arial" charset="0"/>
                <a:cs typeface="Arial" charset="0"/>
              </a:rPr>
              <a:t>Kā, Jūsuprāt, pēc šo grozījumu stāšanās spēkā rīkosies šo produktu patērētāji?»</a:t>
            </a:r>
          </a:p>
        </p:txBody>
      </p:sp>
      <p:sp>
        <p:nvSpPr>
          <p:cNvPr id="3" name="Rectangle 46">
            <a:extLst>
              <a:ext uri="{FF2B5EF4-FFF2-40B4-BE49-F238E27FC236}">
                <a16:creationId xmlns:a16="http://schemas.microsoft.com/office/drawing/2014/main" id="{C47BE331-F3BB-D0D1-125C-DE242B7C70F8}"/>
              </a:ext>
            </a:extLst>
          </p:cNvPr>
          <p:cNvSpPr>
            <a:spLocks noRot="1" noChangeArrowheads="1"/>
          </p:cNvSpPr>
          <p:nvPr/>
        </p:nvSpPr>
        <p:spPr bwMode="auto">
          <a:xfrm>
            <a:off x="0" y="5589240"/>
            <a:ext cx="12192000" cy="107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lv-LV" altLang="lv-LV" b="0" i="1" noProof="1">
                <a:latin typeface="Arial" charset="0"/>
                <a:cs typeface="Arial" charset="0"/>
              </a:rPr>
              <a:t>Bāze: </a:t>
            </a:r>
            <a:r>
              <a:rPr lang="lv-LV" altLang="lv-LV" i="1" noProof="1">
                <a:latin typeface="Arial" charset="0"/>
                <a:cs typeface="Arial" charset="0"/>
              </a:rPr>
              <a:t>respondenti, kuri ir esošie vai bijušie tabakas un/vai nikotīnu saturošu produktu lietotāji </a:t>
            </a:r>
            <a:r>
              <a:rPr lang="lv-LV" altLang="lv-LV" b="0" i="1" noProof="1">
                <a:latin typeface="Arial" charset="0"/>
                <a:cs typeface="Arial" charset="0"/>
              </a:rPr>
              <a:t>(skat. «n=» grafikā)</a:t>
            </a:r>
          </a:p>
          <a:p>
            <a:pPr algn="ctr"/>
            <a:r>
              <a:rPr lang="lv-LV" altLang="lv-LV" b="0" i="1" noProof="1">
                <a:latin typeface="Arial" charset="0"/>
                <a:cs typeface="Arial" charset="0"/>
              </a:rPr>
              <a:t>Bāze 2022. gadā: respondenti, kuri ir esošie vai bijušie smēķētāji (skat. «n=» grafikā)</a:t>
            </a:r>
          </a:p>
          <a:p>
            <a:pPr algn="ctr"/>
            <a:endParaRPr lang="lv-LV" altLang="lv-LV" b="0" i="1" noProof="1">
              <a:latin typeface="Arial" charset="0"/>
              <a:cs typeface="Arial" charset="0"/>
            </a:endParaRPr>
          </a:p>
          <a:p>
            <a:pPr algn="ctr"/>
            <a:r>
              <a:rPr lang="lv-LV" altLang="lv-LV" sz="900" b="0" i="1" noProof="1">
                <a:latin typeface="Arial" charset="0"/>
                <a:cs typeface="Arial" charset="0"/>
              </a:rPr>
              <a:t>Jautājuma formulējums 2022. gadā: «Patlaban tiek gatavoti grozījumi Tabakas likumā, ar kuriem paredzēts aizliegt tirgot e-cigaretes ar dažādām garšām/aromātiem, </a:t>
            </a:r>
            <a:br>
              <a:rPr lang="lv-LV" altLang="lv-LV" sz="900" b="0" i="1" noProof="1">
                <a:latin typeface="Arial" charset="0"/>
                <a:cs typeface="Arial" charset="0"/>
              </a:rPr>
            </a:br>
            <a:r>
              <a:rPr lang="lv-LV" altLang="lv-LV" sz="900" b="0" i="1" noProof="1">
                <a:latin typeface="Arial" charset="0"/>
                <a:cs typeface="Arial" charset="0"/>
              </a:rPr>
              <a:t>kā arī noteikt nikotīna spilventiņiem tik zemu nikotīna līmeni, ka, pēc nozares domām, šādu produktu tirgū vienkārši nebūs. </a:t>
            </a:r>
            <a:br>
              <a:rPr lang="lv-LV" altLang="lv-LV" sz="900" b="0" i="1" noProof="1">
                <a:latin typeface="Arial" charset="0"/>
                <a:cs typeface="Arial" charset="0"/>
              </a:rPr>
            </a:br>
            <a:r>
              <a:rPr lang="lv-LV" altLang="lv-LV" sz="900" b="0" i="1" noProof="1">
                <a:latin typeface="Arial" charset="0"/>
                <a:cs typeface="Arial" charset="0"/>
              </a:rPr>
              <a:t>Kā, Jūsuprāt, pēc šo grozījumu stāšanās spēkā rīkosies šo produktu patērētāji?»</a:t>
            </a:r>
            <a:endParaRPr lang="en-GB" altLang="lv-LV" sz="900" b="0" i="1" noProof="1">
              <a:latin typeface="Arial" charset="0"/>
              <a:cs typeface="Arial" charset="0"/>
            </a:endParaRPr>
          </a:p>
        </p:txBody>
      </p:sp>
      <p:graphicFrame>
        <p:nvGraphicFramePr>
          <p:cNvPr id="8" name="Chart 7">
            <a:extLst>
              <a:ext uri="{FF2B5EF4-FFF2-40B4-BE49-F238E27FC236}">
                <a16:creationId xmlns:a16="http://schemas.microsoft.com/office/drawing/2014/main" id="{2BA16989-78D7-4992-9178-7F7AF23E4C1B}"/>
              </a:ext>
            </a:extLst>
          </p:cNvPr>
          <p:cNvGraphicFramePr>
            <a:graphicFrameLocks/>
          </p:cNvGraphicFramePr>
          <p:nvPr>
            <p:extLst>
              <p:ext uri="{D42A27DB-BD31-4B8C-83A1-F6EECF244321}">
                <p14:modId xmlns:p14="http://schemas.microsoft.com/office/powerpoint/2010/main" val="3329315536"/>
              </p:ext>
            </p:extLst>
          </p:nvPr>
        </p:nvGraphicFramePr>
        <p:xfrm>
          <a:off x="2927648" y="1466046"/>
          <a:ext cx="5472608" cy="4116052"/>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2C200876-9B62-40B4-9D24-CC4B96EB0DFC}"/>
              </a:ext>
            </a:extLst>
          </p:cNvPr>
          <p:cNvSpPr txBox="1"/>
          <p:nvPr/>
        </p:nvSpPr>
        <p:spPr>
          <a:xfrm>
            <a:off x="263352" y="1409006"/>
            <a:ext cx="1080000" cy="510778"/>
          </a:xfrm>
          <a:prstGeom prst="roundRect">
            <a:avLst/>
          </a:prstGeom>
          <a:noFill/>
          <a:ln w="19050">
            <a:solidFill>
              <a:srgbClr val="23621F"/>
            </a:solidFill>
          </a:ln>
        </p:spPr>
        <p:txBody>
          <a:bodyPr wrap="square" rtlCol="0">
            <a:spAutoFit/>
          </a:bodyPr>
          <a:lstStyle/>
          <a:p>
            <a:pPr algn="ctr"/>
            <a:r>
              <a:rPr lang="lv-LV" sz="1200" b="1" noProof="1">
                <a:latin typeface="Arial" panose="020B0604020202020204" pitchFamily="34" charset="0"/>
                <a:cs typeface="Arial" panose="020B0604020202020204" pitchFamily="34" charset="0"/>
              </a:rPr>
              <a:t>Atbilžu </a:t>
            </a:r>
            <a:br>
              <a:rPr lang="lv-LV" sz="1200" b="1" noProof="1">
                <a:latin typeface="Arial" panose="020B0604020202020204" pitchFamily="34" charset="0"/>
                <a:cs typeface="Arial" panose="020B0604020202020204" pitchFamily="34" charset="0"/>
              </a:rPr>
            </a:br>
            <a:r>
              <a:rPr lang="lv-LV" sz="1200" b="1" noProof="1">
                <a:latin typeface="Arial" panose="020B0604020202020204" pitchFamily="34" charset="0"/>
                <a:cs typeface="Arial" panose="020B0604020202020204" pitchFamily="34" charset="0"/>
              </a:rPr>
              <a:t>dinamika</a:t>
            </a:r>
            <a:endParaRPr lang="en-GB" sz="1200" b="1" noProof="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36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8597" y="5517232"/>
            <a:ext cx="5076564" cy="1223412"/>
          </a:xfrm>
          <a:prstGeom prst="rect">
            <a:avLst/>
          </a:prstGeom>
          <a:noFill/>
        </p:spPr>
        <p:txBody>
          <a:bodyPr wrap="square" rtlCol="0">
            <a:spAutoFit/>
          </a:bodyPr>
          <a:lstStyle/>
          <a:p>
            <a:br>
              <a:rPr lang="en-GB" altLang="lv-LV" sz="1050" b="1" noProof="1">
                <a:latin typeface="Arial" panose="020B0604020202020204" pitchFamily="34" charset="0"/>
                <a:cs typeface="Arial" panose="020B0604020202020204" pitchFamily="34" charset="0"/>
              </a:rPr>
            </a:br>
            <a:r>
              <a:rPr lang="en-GB" altLang="lv-LV" sz="1050" b="1" u="sng" noProof="1">
                <a:latin typeface="Arial" panose="020B0604020202020204" pitchFamily="34" charset="0"/>
                <a:cs typeface="Arial" panose="020B0604020202020204" pitchFamily="34" charset="0"/>
              </a:rPr>
              <a:t>SKDS</a:t>
            </a:r>
            <a:br>
              <a:rPr lang="en-GB" altLang="lv-LV" sz="1050" noProof="1">
                <a:latin typeface="Arial" panose="020B0604020202020204" pitchFamily="34" charset="0"/>
                <a:cs typeface="Arial" panose="020B0604020202020204" pitchFamily="34" charset="0"/>
              </a:rPr>
            </a:br>
            <a:r>
              <a:rPr lang="en-GB" altLang="lv-LV" sz="1050" noProof="1">
                <a:latin typeface="Arial" panose="020B0604020202020204" pitchFamily="34" charset="0"/>
                <a:cs typeface="Arial" panose="020B0604020202020204" pitchFamily="34" charset="0"/>
              </a:rPr>
              <a:t>tirgus un sabiedriskās domas pētījumu centrs</a:t>
            </a:r>
            <a:br>
              <a:rPr lang="en-GB" altLang="lv-LV" sz="1050" noProof="1">
                <a:latin typeface="Arial" panose="020B0604020202020204" pitchFamily="34" charset="0"/>
                <a:cs typeface="Arial" panose="020B0604020202020204" pitchFamily="34" charset="0"/>
              </a:rPr>
            </a:br>
            <a:r>
              <a:rPr lang="en-GB" altLang="lv-LV" sz="1050" noProof="1">
                <a:latin typeface="Arial" panose="020B0604020202020204" pitchFamily="34" charset="0"/>
                <a:cs typeface="Arial" panose="020B0604020202020204" pitchFamily="34" charset="0"/>
              </a:rPr>
              <a:t>Baznīcas iela 32-2, Rīga, Latvija, LV-1010 </a:t>
            </a:r>
            <a:br>
              <a:rPr lang="en-GB" altLang="lv-LV" sz="1050" noProof="1">
                <a:latin typeface="Arial" panose="020B0604020202020204" pitchFamily="34" charset="0"/>
                <a:cs typeface="Arial" panose="020B0604020202020204" pitchFamily="34" charset="0"/>
              </a:rPr>
            </a:br>
            <a:r>
              <a:rPr lang="en-GB" altLang="lv-LV" sz="1050" noProof="1">
                <a:latin typeface="Arial" panose="020B0604020202020204" pitchFamily="34" charset="0"/>
                <a:cs typeface="Arial" panose="020B0604020202020204" pitchFamily="34" charset="0"/>
              </a:rPr>
              <a:t>Tālr.: +371 67 312 876, E-pasts: skds@skds.lv</a:t>
            </a:r>
            <a:br>
              <a:rPr lang="en-GB" altLang="lv-LV" sz="1050" noProof="1">
                <a:latin typeface="Arial" panose="020B0604020202020204" pitchFamily="34" charset="0"/>
                <a:cs typeface="Arial" panose="020B0604020202020204" pitchFamily="34" charset="0"/>
              </a:rPr>
            </a:br>
            <a:r>
              <a:rPr lang="en-GB" altLang="lv-LV" sz="1050" noProof="1">
                <a:latin typeface="Arial" panose="020B0604020202020204" pitchFamily="34" charset="0"/>
                <a:cs typeface="Arial" panose="020B0604020202020204" pitchFamily="34" charset="0"/>
              </a:rPr>
              <a:t>www.skds.lv</a:t>
            </a:r>
          </a:p>
          <a:p>
            <a:endParaRPr lang="en-GB" sz="1050" noProof="1">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DA181ED0-4B77-4EDB-BBEE-0F26C350D166}"/>
              </a:ext>
            </a:extLst>
          </p:cNvPr>
          <p:cNvSpPr txBox="1"/>
          <p:nvPr/>
        </p:nvSpPr>
        <p:spPr>
          <a:xfrm>
            <a:off x="3071665" y="3068961"/>
            <a:ext cx="6048671" cy="830997"/>
          </a:xfrm>
          <a:prstGeom prst="rect">
            <a:avLst/>
          </a:prstGeom>
          <a:noFill/>
        </p:spPr>
        <p:txBody>
          <a:bodyPr wrap="square" rtlCol="0">
            <a:spAutoFit/>
          </a:bodyPr>
          <a:lstStyle/>
          <a:p>
            <a:pPr algn="ctr"/>
            <a:r>
              <a:rPr lang="lv-LV" sz="4800" dirty="0"/>
              <a:t>Paldies par uzmanību!</a:t>
            </a:r>
          </a:p>
        </p:txBody>
      </p:sp>
      <p:pic>
        <p:nvPicPr>
          <p:cNvPr id="5" name="Picture 10">
            <a:extLst>
              <a:ext uri="{FF2B5EF4-FFF2-40B4-BE49-F238E27FC236}">
                <a16:creationId xmlns:a16="http://schemas.microsoft.com/office/drawing/2014/main" id="{A9B3E16F-8DE9-4F82-89D6-508650136E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8528" y="6136524"/>
            <a:ext cx="1134875" cy="494380"/>
          </a:xfrm>
          <a:prstGeom prst="rect">
            <a:avLst/>
          </a:prstGeom>
        </p:spPr>
      </p:pic>
      <p:sp>
        <p:nvSpPr>
          <p:cNvPr id="6" name="Title 3">
            <a:extLst>
              <a:ext uri="{FF2B5EF4-FFF2-40B4-BE49-F238E27FC236}">
                <a16:creationId xmlns:a16="http://schemas.microsoft.com/office/drawing/2014/main" id="{E92EB437-22FE-51BE-DBE2-0E31AEA825E0}"/>
              </a:ext>
            </a:extLst>
          </p:cNvPr>
          <p:cNvSpPr txBox="1">
            <a:spLocks/>
          </p:cNvSpPr>
          <p:nvPr/>
        </p:nvSpPr>
        <p:spPr>
          <a:xfrm>
            <a:off x="0" y="0"/>
            <a:ext cx="12192000" cy="576000"/>
          </a:xfrm>
          <a:prstGeom prst="rect">
            <a:avLst/>
          </a:prstGeom>
          <a:solidFill>
            <a:srgbClr val="23621F"/>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altLang="ko-KR" sz="2400" cap="small" noProof="1">
              <a:solidFill>
                <a:schemeClr val="bg1"/>
              </a:solidFill>
              <a:latin typeface="Arial Narrow" panose="020B0606020202030204" pitchFamily="34" charset="0"/>
            </a:endParaRPr>
          </a:p>
        </p:txBody>
      </p:sp>
    </p:spTree>
    <p:extLst>
      <p:ext uri="{BB962C8B-B14F-4D97-AF65-F5344CB8AC3E}">
        <p14:creationId xmlns:p14="http://schemas.microsoft.com/office/powerpoint/2010/main" val="233737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ula 9">
            <a:extLst>
              <a:ext uri="{FF2B5EF4-FFF2-40B4-BE49-F238E27FC236}">
                <a16:creationId xmlns:a16="http://schemas.microsoft.com/office/drawing/2014/main" id="{6D05DDCE-B073-469E-B9C4-F604AF1C2012}"/>
              </a:ext>
            </a:extLst>
          </p:cNvPr>
          <p:cNvGraphicFramePr>
            <a:graphicFrameLocks noGrp="1"/>
          </p:cNvGraphicFramePr>
          <p:nvPr>
            <p:extLst>
              <p:ext uri="{D42A27DB-BD31-4B8C-83A1-F6EECF244321}">
                <p14:modId xmlns:p14="http://schemas.microsoft.com/office/powerpoint/2010/main" val="1436761442"/>
              </p:ext>
            </p:extLst>
          </p:nvPr>
        </p:nvGraphicFramePr>
        <p:xfrm>
          <a:off x="1868607" y="1362811"/>
          <a:ext cx="8454787" cy="1468640"/>
        </p:xfrm>
        <a:graphic>
          <a:graphicData uri="http://schemas.openxmlformats.org/drawingml/2006/table">
            <a:tbl>
              <a:tblPr>
                <a:tableStyleId>{5C22544A-7EE6-4342-B048-85BDC9FD1C3A}</a:tableStyleId>
              </a:tblPr>
              <a:tblGrid>
                <a:gridCol w="2355185">
                  <a:extLst>
                    <a:ext uri="{9D8B030D-6E8A-4147-A177-3AD203B41FA5}">
                      <a16:colId xmlns:a16="http://schemas.microsoft.com/office/drawing/2014/main" val="3307382426"/>
                    </a:ext>
                  </a:extLst>
                </a:gridCol>
                <a:gridCol w="6099602">
                  <a:extLst>
                    <a:ext uri="{9D8B030D-6E8A-4147-A177-3AD203B41FA5}">
                      <a16:colId xmlns:a16="http://schemas.microsoft.com/office/drawing/2014/main" val="3324605647"/>
                    </a:ext>
                  </a:extLst>
                </a:gridCol>
              </a:tblGrid>
              <a:tr h="368554">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u="none" strike="noStrike" cap="small" normalizeH="0" baseline="0" dirty="0">
                          <a:ln>
                            <a:noFill/>
                          </a:ln>
                          <a:solidFill>
                            <a:schemeClr val="tx1"/>
                          </a:solidFill>
                          <a:effectLst/>
                          <a:latin typeface="Arial Narrow" panose="020B0606020202030204" pitchFamily="34" charset="0"/>
                        </a:rPr>
                        <a:t>Mērķa grupa</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solidFill>
                      <a:srgbClr val="DEE7D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0" u="none" strike="noStrike" cap="none" normalizeH="0" baseline="0" dirty="0">
                          <a:ln>
                            <a:noFill/>
                          </a:ln>
                          <a:solidFill>
                            <a:schemeClr val="tx1"/>
                          </a:solidFill>
                          <a:effectLst/>
                          <a:latin typeface="Arial Narrow" panose="020B0606020202030204" pitchFamily="34" charset="0"/>
                        </a:rPr>
                        <a:t>Latvijas pastāvīgie iedzīvotāji vecumā no 18 līdz 75 gadiem</a:t>
                      </a:r>
                      <a:endParaRPr kumimoji="0" lang="lv-LV" altLang="lv-LV" sz="1400" b="0" i="0" u="none" strike="noStrike" cap="none" normalizeH="0" baseline="0" dirty="0">
                        <a:ln>
                          <a:noFill/>
                        </a:ln>
                        <a:solidFill>
                          <a:schemeClr val="tx1"/>
                        </a:solidFill>
                        <a:effectLst/>
                        <a:latin typeface="Arial Narrow" pitchFamily="34" charset="0"/>
                        <a:cs typeface="Arial" pitchFamily="34" charset="0"/>
                      </a:endParaRPr>
                    </a:p>
                  </a:txBody>
                  <a:tcPr marT="45726" marB="45726" anchor="ctr" horzOverflow="overflow">
                    <a:solidFill>
                      <a:srgbClr val="DEE7D1"/>
                    </a:solidFill>
                  </a:tcPr>
                </a:tc>
                <a:extLst>
                  <a:ext uri="{0D108BD9-81ED-4DB2-BD59-A6C34878D82A}">
                    <a16:rowId xmlns:a16="http://schemas.microsoft.com/office/drawing/2014/main" val="2521100970"/>
                  </a:ext>
                </a:extLst>
              </a:tr>
              <a:tr h="368554">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u="none" strike="noStrike" cap="small" normalizeH="0" baseline="0" dirty="0">
                          <a:ln>
                            <a:noFill/>
                          </a:ln>
                          <a:solidFill>
                            <a:schemeClr val="tx1"/>
                          </a:solidFill>
                          <a:effectLst/>
                          <a:latin typeface="Arial Narrow" panose="020B0606020202030204" pitchFamily="34" charset="0"/>
                        </a:rPr>
                        <a:t>Aptaujas metode</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solidFill>
                      <a:srgbClr val="DEE7D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pPr>
                      <a:r>
                        <a:rPr lang="lv-LV" sz="1400" kern="1200" dirty="0">
                          <a:solidFill>
                            <a:schemeClr val="tx1"/>
                          </a:solidFill>
                          <a:effectLst/>
                          <a:latin typeface="Arial Narrow" panose="020B0606020202030204" pitchFamily="34" charset="0"/>
                        </a:rPr>
                        <a:t>Tiešās intervijas respondentu dzīvesvietās</a:t>
                      </a:r>
                      <a:endParaRPr kumimoji="0" lang="lv-LV" altLang="lv-LV" sz="1400" b="0" i="0" u="none" strike="noStrike" cap="none" normalizeH="0" baseline="0" dirty="0">
                        <a:ln>
                          <a:noFill/>
                        </a:ln>
                        <a:solidFill>
                          <a:schemeClr val="tx1"/>
                        </a:solidFill>
                        <a:effectLst/>
                        <a:latin typeface="Arial Narrow" pitchFamily="34" charset="0"/>
                        <a:cs typeface="Arial" pitchFamily="34" charset="0"/>
                      </a:endParaRPr>
                    </a:p>
                  </a:txBody>
                  <a:tcPr marT="45726" marB="45726" anchor="ctr" horzOverflow="overflow">
                    <a:solidFill>
                      <a:srgbClr val="DEE7D1"/>
                    </a:solidFill>
                  </a:tcPr>
                </a:tc>
                <a:extLst>
                  <a:ext uri="{0D108BD9-81ED-4DB2-BD59-A6C34878D82A}">
                    <a16:rowId xmlns:a16="http://schemas.microsoft.com/office/drawing/2014/main" val="2849488668"/>
                  </a:ext>
                </a:extLst>
              </a:tr>
              <a:tr h="374438">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u="none" strike="noStrike" cap="small" normalizeH="0" baseline="0" dirty="0">
                          <a:ln>
                            <a:noFill/>
                          </a:ln>
                          <a:solidFill>
                            <a:schemeClr val="tx1"/>
                          </a:solidFill>
                          <a:effectLst/>
                          <a:latin typeface="Arial Narrow" panose="020B0606020202030204" pitchFamily="34" charset="0"/>
                        </a:rPr>
                        <a:t>Datu svēršana</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solidFill>
                      <a:srgbClr val="DEE7D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just"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0" u="none" strike="noStrike" cap="none" normalizeH="0" baseline="0" dirty="0">
                          <a:ln>
                            <a:noFill/>
                          </a:ln>
                          <a:solidFill>
                            <a:schemeClr val="tx1"/>
                          </a:solidFill>
                          <a:effectLst/>
                          <a:latin typeface="Arial Narrow" panose="020B0606020202030204" pitchFamily="34" charset="0"/>
                        </a:rPr>
                        <a:t>Lai nodrošinātu lielāku datu reprezentativitāti, dati tika svērti atbilstoši LR IeM PMLP Iedzīvotāju reģistra datiem uz 24.01.2023. pēc parametriem: dzimums, vecums, tautība un reģions</a:t>
                      </a:r>
                      <a:endParaRPr kumimoji="0" lang="lv-LV" altLang="lv-LV" sz="1400" b="0" i="0" u="none" strike="noStrike" cap="none" normalizeH="0" baseline="0" dirty="0">
                        <a:ln>
                          <a:noFill/>
                        </a:ln>
                        <a:solidFill>
                          <a:schemeClr val="tx1"/>
                        </a:solidFill>
                        <a:effectLst/>
                        <a:latin typeface="Arial Narrow" pitchFamily="34" charset="0"/>
                        <a:cs typeface="Arial" pitchFamily="34" charset="0"/>
                      </a:endParaRPr>
                    </a:p>
                  </a:txBody>
                  <a:tcPr marT="45726" marB="45726" anchor="ctr" horzOverflow="overflow">
                    <a:solidFill>
                      <a:srgbClr val="DEE7D1"/>
                    </a:solidFill>
                  </a:tcPr>
                </a:tc>
                <a:extLst>
                  <a:ext uri="{0D108BD9-81ED-4DB2-BD59-A6C34878D82A}">
                    <a16:rowId xmlns:a16="http://schemas.microsoft.com/office/drawing/2014/main" val="3905134502"/>
                  </a:ext>
                </a:extLst>
              </a:tr>
            </a:tbl>
          </a:graphicData>
        </a:graphic>
      </p:graphicFrame>
      <p:graphicFrame>
        <p:nvGraphicFramePr>
          <p:cNvPr id="15" name="Tabula 14">
            <a:extLst>
              <a:ext uri="{FF2B5EF4-FFF2-40B4-BE49-F238E27FC236}">
                <a16:creationId xmlns:a16="http://schemas.microsoft.com/office/drawing/2014/main" id="{097DFF72-6494-4B40-8B01-93DDC4A4AE87}"/>
              </a:ext>
            </a:extLst>
          </p:cNvPr>
          <p:cNvGraphicFramePr>
            <a:graphicFrameLocks noGrp="1"/>
          </p:cNvGraphicFramePr>
          <p:nvPr>
            <p:extLst>
              <p:ext uri="{D42A27DB-BD31-4B8C-83A1-F6EECF244321}">
                <p14:modId xmlns:p14="http://schemas.microsoft.com/office/powerpoint/2010/main" val="2638169878"/>
              </p:ext>
            </p:extLst>
          </p:nvPr>
        </p:nvGraphicFramePr>
        <p:xfrm>
          <a:off x="1918366" y="3573016"/>
          <a:ext cx="6481890" cy="2004156"/>
        </p:xfrm>
        <a:graphic>
          <a:graphicData uri="http://schemas.openxmlformats.org/drawingml/2006/table">
            <a:tbl>
              <a:tblPr>
                <a:tableStyleId>{5C22544A-7EE6-4342-B048-85BDC9FD1C3A}</a:tableStyleId>
              </a:tblPr>
              <a:tblGrid>
                <a:gridCol w="2377434">
                  <a:extLst>
                    <a:ext uri="{9D8B030D-6E8A-4147-A177-3AD203B41FA5}">
                      <a16:colId xmlns:a16="http://schemas.microsoft.com/office/drawing/2014/main" val="3307382426"/>
                    </a:ext>
                  </a:extLst>
                </a:gridCol>
                <a:gridCol w="4104456">
                  <a:extLst>
                    <a:ext uri="{9D8B030D-6E8A-4147-A177-3AD203B41FA5}">
                      <a16:colId xmlns:a16="http://schemas.microsoft.com/office/drawing/2014/main" val="3324605647"/>
                    </a:ext>
                  </a:extLst>
                </a:gridCol>
              </a:tblGrid>
              <a:tr h="368554">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u="none" strike="noStrike" cap="small" normalizeH="0" baseline="0" dirty="0">
                          <a:ln>
                            <a:noFill/>
                          </a:ln>
                          <a:solidFill>
                            <a:schemeClr val="tx1"/>
                          </a:solidFill>
                          <a:effectLst/>
                          <a:latin typeface="Arial Narrow" panose="020B0606020202030204" pitchFamily="34" charset="0"/>
                        </a:rPr>
                        <a:t>Sasniegtās izlases apjoms</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solidFill>
                      <a:srgbClr val="DEE7D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0" u="none" strike="noStrike" cap="none" normalizeH="0" baseline="0" dirty="0">
                          <a:ln>
                            <a:noFill/>
                          </a:ln>
                          <a:solidFill>
                            <a:schemeClr val="tx1"/>
                          </a:solidFill>
                          <a:effectLst/>
                          <a:latin typeface="Arial Narrow" panose="020B0606020202030204" pitchFamily="34" charset="0"/>
                        </a:rPr>
                        <a:t>1010 respondenti</a:t>
                      </a:r>
                      <a:endParaRPr kumimoji="0" lang="lv-LV" altLang="lv-LV" sz="1400" b="0" i="0" u="none" strike="noStrike" cap="none" normalizeH="0" baseline="0" dirty="0">
                        <a:ln>
                          <a:noFill/>
                        </a:ln>
                        <a:solidFill>
                          <a:schemeClr val="tx1"/>
                        </a:solidFill>
                        <a:effectLst/>
                        <a:latin typeface="Arial Narrow" pitchFamily="34" charset="0"/>
                        <a:cs typeface="Arial" pitchFamily="34" charset="0"/>
                      </a:endParaRPr>
                    </a:p>
                  </a:txBody>
                  <a:tcPr marT="45726" marB="45726" anchor="ctr" horzOverflow="overflow">
                    <a:solidFill>
                      <a:srgbClr val="DEE7D1"/>
                    </a:solidFill>
                  </a:tcPr>
                </a:tc>
                <a:extLst>
                  <a:ext uri="{0D108BD9-81ED-4DB2-BD59-A6C34878D82A}">
                    <a16:rowId xmlns:a16="http://schemas.microsoft.com/office/drawing/2014/main" val="2521100970"/>
                  </a:ext>
                </a:extLst>
              </a:tr>
              <a:tr h="368554">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u="none" strike="noStrike" cap="small" normalizeH="0" baseline="0" dirty="0">
                          <a:ln>
                            <a:noFill/>
                          </a:ln>
                          <a:solidFill>
                            <a:schemeClr val="tx1"/>
                          </a:solidFill>
                          <a:effectLst/>
                          <a:latin typeface="Arial Narrow" panose="020B0606020202030204" pitchFamily="34" charset="0"/>
                        </a:rPr>
                        <a:t>Izlases metode</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solidFill>
                      <a:srgbClr val="DEE7D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defRPr/>
                      </a:pPr>
                      <a:r>
                        <a:rPr lang="lv-LV" altLang="lv-LV" sz="1400" dirty="0">
                          <a:solidFill>
                            <a:schemeClr val="tx1"/>
                          </a:solidFill>
                          <a:latin typeface="Arial Narrow" panose="020B0606020202030204" pitchFamily="34" charset="0"/>
                        </a:rPr>
                        <a:t>Stratificētā nejaušā izlase</a:t>
                      </a:r>
                      <a:endParaRPr lang="lv-LV" altLang="lv-LV" sz="1400" dirty="0">
                        <a:solidFill>
                          <a:schemeClr val="tx1"/>
                        </a:solidFill>
                        <a:latin typeface="Arial Narrow" panose="020B0606020202030204" pitchFamily="34" charset="0"/>
                        <a:cs typeface="Arial" panose="020B0604020202020204" pitchFamily="34" charset="0"/>
                      </a:endParaRPr>
                    </a:p>
                  </a:txBody>
                  <a:tcPr marT="45726" marB="45726" anchor="ctr" horzOverflow="overflow">
                    <a:solidFill>
                      <a:srgbClr val="DEE7D1"/>
                    </a:solidFill>
                  </a:tcPr>
                </a:tc>
                <a:extLst>
                  <a:ext uri="{0D108BD9-81ED-4DB2-BD59-A6C34878D82A}">
                    <a16:rowId xmlns:a16="http://schemas.microsoft.com/office/drawing/2014/main" val="2849488668"/>
                  </a:ext>
                </a:extLst>
              </a:tr>
              <a:tr h="374438">
                <a:tc>
                  <a:txBody>
                    <a:body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u="none" strike="noStrike" cap="small" normalizeH="0" baseline="0" dirty="0">
                          <a:ln>
                            <a:noFill/>
                          </a:ln>
                          <a:solidFill>
                            <a:schemeClr val="tx1"/>
                          </a:solidFill>
                          <a:effectLst/>
                          <a:latin typeface="Arial Narrow" panose="020B0606020202030204" pitchFamily="34" charset="0"/>
                        </a:rPr>
                        <a:t>Stratifikācijas pazīmes</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solidFill>
                      <a:srgbClr val="DEE7D1"/>
                    </a:solidFill>
                  </a:tcPr>
                </a:tc>
                <a:tc>
                  <a:txBody>
                    <a:body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0" u="none" strike="noStrike" cap="none" normalizeH="0" baseline="0" dirty="0">
                          <a:ln>
                            <a:noFill/>
                          </a:ln>
                          <a:solidFill>
                            <a:schemeClr val="tx1"/>
                          </a:solidFill>
                          <a:effectLst/>
                          <a:latin typeface="Arial Narrow" panose="020B0606020202030204" pitchFamily="34" charset="0"/>
                        </a:rPr>
                        <a:t>Administratīvi teritoriālā</a:t>
                      </a:r>
                      <a:endParaRPr kumimoji="0" lang="lv-LV" altLang="lv-LV" sz="1400" b="0" i="0" u="none" strike="noStrike" cap="none" normalizeH="0" baseline="0" dirty="0">
                        <a:ln>
                          <a:noFill/>
                        </a:ln>
                        <a:solidFill>
                          <a:schemeClr val="tx1"/>
                        </a:solidFill>
                        <a:effectLst/>
                        <a:latin typeface="Arial Narrow" pitchFamily="34" charset="0"/>
                        <a:cs typeface="Arial" pitchFamily="34" charset="0"/>
                      </a:endParaRPr>
                    </a:p>
                  </a:txBody>
                  <a:tcPr marT="45726" marB="45726" anchor="ctr" horzOverflow="overflow">
                    <a:solidFill>
                      <a:srgbClr val="DEE7D1"/>
                    </a:solidFill>
                  </a:tcPr>
                </a:tc>
                <a:extLst>
                  <a:ext uri="{0D108BD9-81ED-4DB2-BD59-A6C34878D82A}">
                    <a16:rowId xmlns:a16="http://schemas.microsoft.com/office/drawing/2014/main" val="1516331723"/>
                  </a:ext>
                </a:extLst>
              </a:tr>
              <a:tr h="374438">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u="none" strike="noStrike" cap="small" normalizeH="0" baseline="0" dirty="0">
                          <a:ln>
                            <a:noFill/>
                          </a:ln>
                          <a:solidFill>
                            <a:schemeClr val="tx1"/>
                          </a:solidFill>
                          <a:effectLst/>
                          <a:latin typeface="Arial Narrow" panose="020B0606020202030204" pitchFamily="34" charset="0"/>
                        </a:rPr>
                        <a:t>Ģeogrāfiskais pārklājums</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solidFill>
                      <a:srgbClr val="DEE7D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0" u="none" strike="noStrike" cap="none" normalizeH="0" baseline="0" dirty="0">
                          <a:ln>
                            <a:noFill/>
                          </a:ln>
                          <a:solidFill>
                            <a:schemeClr val="tx1"/>
                          </a:solidFill>
                          <a:effectLst/>
                          <a:latin typeface="Arial Narrow" panose="020B0606020202030204" pitchFamily="34" charset="0"/>
                        </a:rPr>
                        <a:t>Visi Latvijas reģioni </a:t>
                      </a:r>
                      <a:br>
                        <a:rPr kumimoji="0" lang="lv-LV" altLang="lv-LV" sz="1400" b="0" u="none" strike="noStrike" cap="none" normalizeH="0" baseline="0" dirty="0">
                          <a:ln>
                            <a:noFill/>
                          </a:ln>
                          <a:solidFill>
                            <a:schemeClr val="tx1"/>
                          </a:solidFill>
                          <a:effectLst/>
                          <a:latin typeface="Arial Narrow" panose="020B0606020202030204" pitchFamily="34" charset="0"/>
                        </a:rPr>
                      </a:br>
                      <a:r>
                        <a:rPr kumimoji="0" lang="lv-LV" altLang="lv-LV" sz="1400" b="0" u="none" strike="noStrike" cap="none" normalizeH="0" baseline="0" dirty="0">
                          <a:ln>
                            <a:noFill/>
                          </a:ln>
                          <a:solidFill>
                            <a:schemeClr val="tx1"/>
                          </a:solidFill>
                          <a:effectLst/>
                          <a:latin typeface="Arial Narrow" panose="020B0606020202030204" pitchFamily="34" charset="0"/>
                        </a:rPr>
                        <a:t>(128 izlases punkti)</a:t>
                      </a:r>
                      <a:endParaRPr kumimoji="0" lang="lv-LV" altLang="lv-LV" sz="1400" b="0" i="0" u="none" strike="noStrike" cap="none" normalizeH="0" baseline="0" dirty="0">
                        <a:ln>
                          <a:noFill/>
                        </a:ln>
                        <a:solidFill>
                          <a:schemeClr val="tx1"/>
                        </a:solidFill>
                        <a:effectLst/>
                        <a:latin typeface="Arial Narrow" pitchFamily="34" charset="0"/>
                        <a:cs typeface="Arial" pitchFamily="34" charset="0"/>
                      </a:endParaRPr>
                    </a:p>
                  </a:txBody>
                  <a:tcPr marT="45726" marB="45726" anchor="ctr" horzOverflow="overflow">
                    <a:solidFill>
                      <a:srgbClr val="DEE7D1"/>
                    </a:solidFill>
                  </a:tcPr>
                </a:tc>
                <a:extLst>
                  <a:ext uri="{0D108BD9-81ED-4DB2-BD59-A6C34878D82A}">
                    <a16:rowId xmlns:a16="http://schemas.microsoft.com/office/drawing/2014/main" val="3905134502"/>
                  </a:ext>
                </a:extLst>
              </a:tr>
              <a:tr h="374438">
                <a:tc>
                  <a:txBody>
                    <a:body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1" u="none" strike="noStrike" cap="small" normalizeH="0" baseline="0" dirty="0">
                          <a:ln>
                            <a:noFill/>
                          </a:ln>
                          <a:solidFill>
                            <a:schemeClr val="tx1"/>
                          </a:solidFill>
                          <a:effectLst/>
                          <a:latin typeface="Arial Narrow" panose="020B0606020202030204" pitchFamily="34" charset="0"/>
                        </a:rPr>
                        <a:t>Aptaujas veikšanas laiks</a:t>
                      </a:r>
                      <a:endParaRPr kumimoji="0" lang="lv-LV" altLang="lv-LV" sz="1400" b="1" i="0" u="none" strike="noStrike" cap="small" normalizeH="0" baseline="0" dirty="0">
                        <a:ln>
                          <a:noFill/>
                        </a:ln>
                        <a:solidFill>
                          <a:schemeClr val="tx1"/>
                        </a:solidFill>
                        <a:effectLst/>
                        <a:latin typeface="Arial Narrow" pitchFamily="34" charset="0"/>
                      </a:endParaRPr>
                    </a:p>
                  </a:txBody>
                  <a:tcPr marT="45726" marB="45726" anchor="ctr" horzOverflow="overflow">
                    <a:solidFill>
                      <a:srgbClr val="DEE7D1"/>
                    </a:solidFill>
                  </a:tcPr>
                </a:tc>
                <a:tc>
                  <a:txBody>
                    <a:body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lv-LV" altLang="lv-LV" sz="1400" b="0" u="none" strike="noStrike" cap="none" normalizeH="0" baseline="0" dirty="0">
                          <a:ln>
                            <a:noFill/>
                          </a:ln>
                          <a:solidFill>
                            <a:schemeClr val="tx1"/>
                          </a:solidFill>
                          <a:effectLst/>
                          <a:latin typeface="Arial Narrow" panose="020B0606020202030204" pitchFamily="34" charset="0"/>
                        </a:rPr>
                        <a:t>13.05.2023.–22.05.2023.</a:t>
                      </a:r>
                      <a:endParaRPr kumimoji="0" lang="lv-LV" altLang="lv-LV" sz="1400" b="0" i="0" u="none" strike="noStrike" cap="none" normalizeH="0" baseline="0" dirty="0">
                        <a:ln>
                          <a:noFill/>
                        </a:ln>
                        <a:solidFill>
                          <a:schemeClr val="tx1"/>
                        </a:solidFill>
                        <a:effectLst/>
                        <a:latin typeface="Arial Narrow" pitchFamily="34" charset="0"/>
                        <a:cs typeface="Arial" pitchFamily="34" charset="0"/>
                      </a:endParaRPr>
                    </a:p>
                  </a:txBody>
                  <a:tcPr marT="45726" marB="45726" anchor="ctr" horzOverflow="overflow">
                    <a:solidFill>
                      <a:srgbClr val="DEE7D1"/>
                    </a:solidFill>
                  </a:tcPr>
                </a:tc>
                <a:extLst>
                  <a:ext uri="{0D108BD9-81ED-4DB2-BD59-A6C34878D82A}">
                    <a16:rowId xmlns:a16="http://schemas.microsoft.com/office/drawing/2014/main" val="2983843500"/>
                  </a:ext>
                </a:extLst>
              </a:tr>
            </a:tbl>
          </a:graphicData>
        </a:graphic>
      </p:graphicFrame>
      <p:sp>
        <p:nvSpPr>
          <p:cNvPr id="17" name="TextBox 16">
            <a:extLst>
              <a:ext uri="{FF2B5EF4-FFF2-40B4-BE49-F238E27FC236}">
                <a16:creationId xmlns:a16="http://schemas.microsoft.com/office/drawing/2014/main" id="{0C4F3D02-C069-49ED-AC19-C94B00ED9FF8}"/>
              </a:ext>
            </a:extLst>
          </p:cNvPr>
          <p:cNvSpPr txBox="1"/>
          <p:nvPr/>
        </p:nvSpPr>
        <p:spPr>
          <a:xfrm>
            <a:off x="1918366" y="3138936"/>
            <a:ext cx="3194004" cy="307777"/>
          </a:xfrm>
          <a:prstGeom prst="rect">
            <a:avLst/>
          </a:prstGeom>
          <a:noFill/>
        </p:spPr>
        <p:txBody>
          <a:bodyPr wrap="square" rtlCol="0">
            <a:spAutoFit/>
          </a:bodyPr>
          <a:lstStyle/>
          <a:p>
            <a:pPr algn="ctr"/>
            <a:r>
              <a:rPr lang="lv-LV" sz="1400" b="1" dirty="0">
                <a:solidFill>
                  <a:srgbClr val="23621F"/>
                </a:solidFill>
                <a:latin typeface="Arial Narrow" panose="020B0606020202030204" pitchFamily="34" charset="0"/>
              </a:rPr>
              <a:t>Tiešo interviju (F2F) aptaujas raksturojums</a:t>
            </a:r>
          </a:p>
        </p:txBody>
      </p:sp>
      <p:pic>
        <p:nvPicPr>
          <p:cNvPr id="30" name="Attēls 29">
            <a:extLst>
              <a:ext uri="{FF2B5EF4-FFF2-40B4-BE49-F238E27FC236}">
                <a16:creationId xmlns:a16="http://schemas.microsoft.com/office/drawing/2014/main" id="{232884E4-CFB5-4A1D-99B3-79977CA5DD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7809" y="831037"/>
            <a:ext cx="861263" cy="375188"/>
          </a:xfrm>
          <a:prstGeom prst="rect">
            <a:avLst/>
          </a:prstGeom>
        </p:spPr>
      </p:pic>
      <p:sp>
        <p:nvSpPr>
          <p:cNvPr id="4" name="TextBox 3">
            <a:extLst>
              <a:ext uri="{FF2B5EF4-FFF2-40B4-BE49-F238E27FC236}">
                <a16:creationId xmlns:a16="http://schemas.microsoft.com/office/drawing/2014/main" id="{E2E5447F-EC5D-4815-921A-2101B8E221C6}"/>
              </a:ext>
            </a:extLst>
          </p:cNvPr>
          <p:cNvSpPr txBox="1"/>
          <p:nvPr/>
        </p:nvSpPr>
        <p:spPr>
          <a:xfrm>
            <a:off x="1423032" y="900290"/>
            <a:ext cx="4211960" cy="369332"/>
          </a:xfrm>
          <a:prstGeom prst="rect">
            <a:avLst/>
          </a:prstGeom>
          <a:noFill/>
        </p:spPr>
        <p:txBody>
          <a:bodyPr wrap="square" rtlCol="0">
            <a:spAutoFit/>
          </a:bodyPr>
          <a:lstStyle/>
          <a:p>
            <a:pPr algn="ctr"/>
            <a:r>
              <a:rPr lang="lv-LV" dirty="0">
                <a:latin typeface="Arial Narrow" panose="020B0606020202030204" pitchFamily="34" charset="0"/>
                <a:cs typeface="Arial" panose="020B0604020202020204" pitchFamily="34" charset="0"/>
              </a:rPr>
              <a:t>Pētījuma veicējs</a:t>
            </a:r>
          </a:p>
        </p:txBody>
      </p:sp>
      <p:sp>
        <p:nvSpPr>
          <p:cNvPr id="11" name="Title 3">
            <a:extLst>
              <a:ext uri="{FF2B5EF4-FFF2-40B4-BE49-F238E27FC236}">
                <a16:creationId xmlns:a16="http://schemas.microsoft.com/office/drawing/2014/main" id="{4C49371B-06A7-4BC5-9859-5EBB406750B7}"/>
              </a:ext>
            </a:extLst>
          </p:cNvPr>
          <p:cNvSpPr txBox="1">
            <a:spLocks/>
          </p:cNvSpPr>
          <p:nvPr/>
        </p:nvSpPr>
        <p:spPr>
          <a:xfrm>
            <a:off x="0" y="1"/>
            <a:ext cx="12192000" cy="576063"/>
          </a:xfrm>
          <a:prstGeom prst="rect">
            <a:avLst/>
          </a:prstGeom>
          <a:solidFill>
            <a:srgbClr val="23621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ko-KR" sz="2800" cap="small" noProof="1">
                <a:solidFill>
                  <a:schemeClr val="bg1"/>
                </a:solidFill>
                <a:latin typeface="Arial Narrow" panose="020B0606020202030204" pitchFamily="34" charset="0"/>
              </a:rPr>
              <a:t>Pētījuma apraksts</a:t>
            </a:r>
          </a:p>
        </p:txBody>
      </p:sp>
    </p:spTree>
    <p:extLst>
      <p:ext uri="{BB962C8B-B14F-4D97-AF65-F5344CB8AC3E}">
        <p14:creationId xmlns:p14="http://schemas.microsoft.com/office/powerpoint/2010/main" val="26113702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3018000" y="2852936"/>
            <a:ext cx="6156000" cy="1152128"/>
          </a:xfrm>
          <a:prstGeom prst="roundRect">
            <a:avLst/>
          </a:prstGeom>
          <a:solidFill>
            <a:srgbClr val="23621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eaLnBrk="1" hangingPunct="1">
              <a:lnSpc>
                <a:spcPct val="150000"/>
              </a:lnSpc>
            </a:pPr>
            <a:r>
              <a:rPr lang="lv-LV" altLang="lv-LV" sz="4000" b="1" noProof="1">
                <a:solidFill>
                  <a:schemeClr val="bg1"/>
                </a:solidFill>
                <a:latin typeface="Arial Narrow" pitchFamily="34" charset="0"/>
              </a:rPr>
              <a:t>GALVENIE REZULTĀTI</a:t>
            </a:r>
            <a:endParaRPr lang="en-GB" altLang="lv-LV" sz="4000" b="1" noProof="1">
              <a:solidFill>
                <a:schemeClr val="bg1"/>
              </a:solidFill>
              <a:latin typeface="Arial Narrow" pitchFamily="34" charset="0"/>
            </a:endParaRPr>
          </a:p>
        </p:txBody>
      </p:sp>
    </p:spTree>
    <p:extLst>
      <p:ext uri="{BB962C8B-B14F-4D97-AF65-F5344CB8AC3E}">
        <p14:creationId xmlns:p14="http://schemas.microsoft.com/office/powerpoint/2010/main" val="357495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lv-LV" altLang="ko-KR" sz="2400" cap="small" noProof="1">
                <a:solidFill>
                  <a:schemeClr val="bg1"/>
                </a:solidFill>
                <a:latin typeface="Arial Narrow" panose="020B0606020202030204" pitchFamily="34" charset="0"/>
              </a:rPr>
              <a:t>1.</a:t>
            </a:r>
            <a:r>
              <a:rPr lang="en-GB" altLang="ko-KR" sz="2400" cap="small" noProof="1">
                <a:solidFill>
                  <a:schemeClr val="bg1"/>
                </a:solidFill>
                <a:latin typeface="Arial Narrow" panose="020B0606020202030204" pitchFamily="34" charset="0"/>
              </a:rPr>
              <a:t> Kontrabandas preču pirkšana</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«Sakiet, lūdzu, vai Jūs, citi Jūsu mājsaimniecības locekļi vai kādi Jūsu paziņas, par kuriem Jūs zināt, pēdējā gada laikā esat pirkuši tādas kontrabandas preces kā cigaretes, tabakas un nikotīna izstrādājumi, alkohols vai degviela?»</a:t>
            </a:r>
          </a:p>
        </p:txBody>
      </p:sp>
      <p:sp>
        <p:nvSpPr>
          <p:cNvPr id="9" name="Rectangle 46">
            <a:extLst>
              <a:ext uri="{FF2B5EF4-FFF2-40B4-BE49-F238E27FC236}">
                <a16:creationId xmlns:a16="http://schemas.microsoft.com/office/drawing/2014/main" id="{F0A2C4F1-7641-4515-AD11-54C6E5434213}"/>
              </a:ext>
            </a:extLst>
          </p:cNvPr>
          <p:cNvSpPr>
            <a:spLocks noRot="1" noChangeArrowheads="1"/>
          </p:cNvSpPr>
          <p:nvPr/>
        </p:nvSpPr>
        <p:spPr bwMode="auto">
          <a:xfrm>
            <a:off x="10128448" y="1484784"/>
            <a:ext cx="1976537"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sz="900" b="0" i="1" noProof="1">
                <a:latin typeface="Arial" charset="0"/>
                <a:cs typeface="Arial" charset="0"/>
              </a:rPr>
              <a:t>Bāze: visi respondenti</a:t>
            </a:r>
            <a:br>
              <a:rPr lang="en-GB" altLang="lv-LV" sz="900" b="0" i="1" noProof="1">
                <a:latin typeface="Arial" charset="0"/>
                <a:cs typeface="Arial" charset="0"/>
              </a:rPr>
            </a:br>
            <a:r>
              <a:rPr lang="en-GB" altLang="lv-LV" sz="900" b="0" i="1" noProof="1">
                <a:latin typeface="Arial" charset="0"/>
                <a:cs typeface="Arial" charset="0"/>
              </a:rPr>
              <a:t>(skat. «n=» grafikā)</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Vairākatbilžu jautājums</a:t>
            </a:r>
            <a:br>
              <a:rPr lang="en-GB" altLang="lv-LV" sz="900" b="0" i="1" noProof="1">
                <a:latin typeface="Arial" charset="0"/>
                <a:cs typeface="Arial" charset="0"/>
              </a:rPr>
            </a:br>
            <a:r>
              <a:rPr lang="en-GB" altLang="lv-LV" sz="900" b="0" i="1" noProof="1">
                <a:latin typeface="Arial" charset="0"/>
                <a:cs typeface="Arial" charset="0"/>
              </a:rPr>
              <a:t>(% summa &gt; 100)</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Jautājuma formulējums</a:t>
            </a:r>
            <a:br>
              <a:rPr lang="en-GB" altLang="lv-LV" sz="900" b="0" i="1" noProof="1">
                <a:latin typeface="Arial" charset="0"/>
                <a:cs typeface="Arial" charset="0"/>
              </a:rPr>
            </a:br>
            <a:r>
              <a:rPr lang="en-GB" altLang="lv-LV" sz="900" b="0" i="1" noProof="1">
                <a:latin typeface="Arial" charset="0"/>
                <a:cs typeface="Arial" charset="0"/>
              </a:rPr>
              <a:t>2019. un 2020. gada aptaujā:</a:t>
            </a:r>
            <a:br>
              <a:rPr lang="en-GB" altLang="lv-LV" sz="900" b="0" i="1" noProof="1">
                <a:latin typeface="Arial" charset="0"/>
                <a:cs typeface="Arial" charset="0"/>
              </a:rPr>
            </a:br>
            <a:r>
              <a:rPr lang="en-GB" altLang="lv-LV" sz="900" b="0" i="1" noProof="1">
                <a:latin typeface="Arial" charset="0"/>
                <a:cs typeface="Arial" charset="0"/>
              </a:rPr>
              <a:t>«</a:t>
            </a:r>
            <a:r>
              <a:rPr lang="en-GB" altLang="lv-LV" sz="900" b="0" i="1" kern="0" noProof="1">
                <a:latin typeface="Arial" charset="0"/>
                <a:cs typeface="Arial" charset="0"/>
              </a:rPr>
              <a:t>Sakiet, lūdzu, vai Jūs, citi</a:t>
            </a:r>
            <a:br>
              <a:rPr lang="en-GB" altLang="lv-LV" sz="900" b="0" i="1" kern="0" noProof="1">
                <a:latin typeface="Arial" charset="0"/>
                <a:cs typeface="Arial" charset="0"/>
              </a:rPr>
            </a:br>
            <a:r>
              <a:rPr lang="en-GB" altLang="lv-LV" sz="900" b="0" i="1" kern="0" noProof="1">
                <a:latin typeface="Arial" charset="0"/>
                <a:cs typeface="Arial" charset="0"/>
              </a:rPr>
              <a:t>Jūsu mājsaimniecības locekļi</a:t>
            </a:r>
            <a:br>
              <a:rPr lang="en-GB" altLang="lv-LV" sz="900" b="0" i="1" kern="0" noProof="1">
                <a:latin typeface="Arial" charset="0"/>
                <a:cs typeface="Arial" charset="0"/>
              </a:rPr>
            </a:br>
            <a:r>
              <a:rPr lang="en-GB" altLang="lv-LV" sz="900" b="0" i="1" kern="0" noProof="1">
                <a:latin typeface="Arial" charset="0"/>
                <a:cs typeface="Arial" charset="0"/>
              </a:rPr>
              <a:t>vai kādi Jūsu paziņas, par</a:t>
            </a:r>
            <a:br>
              <a:rPr lang="en-GB" altLang="lv-LV" sz="900" b="0" i="1" kern="0" noProof="1">
                <a:latin typeface="Arial" charset="0"/>
                <a:cs typeface="Arial" charset="0"/>
              </a:rPr>
            </a:br>
            <a:r>
              <a:rPr lang="en-GB" altLang="lv-LV" sz="900" b="0" i="1" kern="0" noProof="1">
                <a:latin typeface="Arial" charset="0"/>
                <a:cs typeface="Arial" charset="0"/>
              </a:rPr>
              <a:t>kuriem Jūs zināt, pēdējā</a:t>
            </a:r>
            <a:br>
              <a:rPr lang="en-GB" altLang="lv-LV" sz="900" b="0" i="1" kern="0" noProof="1">
                <a:latin typeface="Arial" charset="0"/>
                <a:cs typeface="Arial" charset="0"/>
              </a:rPr>
            </a:br>
            <a:r>
              <a:rPr lang="en-GB" altLang="lv-LV" sz="900" b="0" i="1" kern="0" noProof="1">
                <a:latin typeface="Arial" charset="0"/>
                <a:cs typeface="Arial" charset="0"/>
              </a:rPr>
              <a:t>gada laikā esat pirkuši tādas</a:t>
            </a:r>
            <a:br>
              <a:rPr lang="en-GB" altLang="lv-LV" sz="900" b="0" i="1" kern="0" noProof="1">
                <a:latin typeface="Arial" charset="0"/>
                <a:cs typeface="Arial" charset="0"/>
              </a:rPr>
            </a:br>
            <a:r>
              <a:rPr lang="en-GB" altLang="lv-LV" sz="900" b="0" i="1" kern="0" noProof="1">
                <a:latin typeface="Arial" charset="0"/>
                <a:cs typeface="Arial" charset="0"/>
              </a:rPr>
              <a:t>kontrabandas preces kā</a:t>
            </a:r>
            <a:br>
              <a:rPr lang="en-GB" altLang="lv-LV" sz="900" b="0" i="1" kern="0" noProof="1">
                <a:latin typeface="Arial" charset="0"/>
                <a:cs typeface="Arial" charset="0"/>
              </a:rPr>
            </a:br>
            <a:r>
              <a:rPr lang="en-GB" altLang="lv-LV" sz="900" b="0" i="1" kern="0" noProof="1">
                <a:latin typeface="Arial" charset="0"/>
                <a:cs typeface="Arial" charset="0"/>
              </a:rPr>
              <a:t>tabaka, alkohols vai degviela?</a:t>
            </a:r>
            <a:r>
              <a:rPr lang="en-GB" altLang="lv-LV" sz="900" b="0" i="1" noProof="1">
                <a:latin typeface="Arial" charset="0"/>
                <a:cs typeface="Arial" charset="0"/>
              </a:rPr>
              <a:t>»</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*Atbilžu varianta formulējums </a:t>
            </a:r>
          </a:p>
          <a:p>
            <a:pPr algn="ctr"/>
            <a:r>
              <a:rPr lang="en-GB" altLang="lv-LV" sz="900" b="0" i="1" noProof="1">
                <a:latin typeface="Arial" charset="0"/>
                <a:cs typeface="Arial" charset="0"/>
              </a:rPr>
              <a:t>2013., 2015., 2019. un 2020. </a:t>
            </a:r>
          </a:p>
          <a:p>
            <a:pPr algn="ctr"/>
            <a:r>
              <a:rPr lang="en-GB" altLang="lv-LV" sz="900" b="0" i="1" noProof="1">
                <a:latin typeface="Arial" charset="0"/>
                <a:cs typeface="Arial" charset="0"/>
              </a:rPr>
              <a:t>gada aptaujā: «Esam pirkuši </a:t>
            </a:r>
          </a:p>
          <a:p>
            <a:pPr algn="ctr"/>
            <a:r>
              <a:rPr lang="en-GB" altLang="lv-LV" sz="900" b="0" i="1" noProof="1">
                <a:latin typeface="Arial" charset="0"/>
                <a:cs typeface="Arial" charset="0"/>
              </a:rPr>
              <a:t>tabaku</a:t>
            </a:r>
            <a:r>
              <a:rPr lang="en-GB" altLang="lv-LV" sz="900" b="0" i="1" kern="0" noProof="1">
                <a:latin typeface="Arial" charset="0"/>
                <a:cs typeface="Arial" charset="0"/>
              </a:rPr>
              <a:t>»</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**Atbilžu varianta formulējums </a:t>
            </a:r>
          </a:p>
          <a:p>
            <a:pPr algn="ctr"/>
            <a:r>
              <a:rPr lang="en-GB" altLang="lv-LV" sz="900" b="0" i="1" noProof="1">
                <a:latin typeface="Arial" charset="0"/>
                <a:cs typeface="Arial" charset="0"/>
              </a:rPr>
              <a:t>2019. un 2020. gada aptaujā: </a:t>
            </a:r>
          </a:p>
          <a:p>
            <a:pPr algn="ctr"/>
            <a:r>
              <a:rPr lang="en-GB" altLang="lv-LV" sz="900" b="0" i="1" noProof="1">
                <a:latin typeface="Arial" charset="0"/>
                <a:cs typeface="Arial" charset="0"/>
              </a:rPr>
              <a:t>«Mani draugi vai paziņas ir </a:t>
            </a:r>
          </a:p>
          <a:p>
            <a:pPr algn="ctr"/>
            <a:r>
              <a:rPr lang="en-GB" altLang="lv-LV" sz="900" b="0" i="1" noProof="1">
                <a:latin typeface="Arial" charset="0"/>
                <a:cs typeface="Arial" charset="0"/>
              </a:rPr>
              <a:t>pirkuši tabaku</a:t>
            </a:r>
            <a:r>
              <a:rPr lang="en-GB" altLang="lv-LV" sz="900" b="0" i="1" kern="0" noProof="1">
                <a:latin typeface="Arial" charset="0"/>
                <a:cs typeface="Arial" charset="0"/>
              </a:rPr>
              <a:t>»;</a:t>
            </a:r>
            <a:br>
              <a:rPr lang="en-GB" altLang="lv-LV" sz="900" b="0" i="1" kern="0" noProof="1">
                <a:latin typeface="Arial" charset="0"/>
                <a:cs typeface="Arial" charset="0"/>
              </a:rPr>
            </a:br>
            <a:r>
              <a:rPr lang="en-GB" altLang="lv-LV" sz="900" b="0" i="1" kern="0" noProof="1">
                <a:latin typeface="Arial" charset="0"/>
                <a:cs typeface="Arial" charset="0"/>
              </a:rPr>
              <a:t>a</a:t>
            </a:r>
            <a:r>
              <a:rPr lang="en-GB" altLang="lv-LV" sz="900" b="0" i="1" noProof="1">
                <a:latin typeface="Arial" charset="0"/>
                <a:cs typeface="Arial" charset="0"/>
              </a:rPr>
              <a:t>tbilžu variants 2013. un 2015. </a:t>
            </a:r>
          </a:p>
          <a:p>
            <a:pPr algn="ctr"/>
            <a:r>
              <a:rPr lang="en-GB" altLang="lv-LV" sz="900" b="0" i="1" noProof="1">
                <a:latin typeface="Arial" charset="0"/>
                <a:cs typeface="Arial" charset="0"/>
              </a:rPr>
              <a:t>gada aptaujā netika iekļauts</a:t>
            </a:r>
          </a:p>
          <a:p>
            <a:pPr algn="ctr"/>
            <a:endParaRPr lang="en-GB" altLang="lv-LV" sz="900" b="0" i="1" noProof="1">
              <a:latin typeface="Arial" charset="0"/>
              <a:cs typeface="Arial" charset="0"/>
            </a:endParaRPr>
          </a:p>
          <a:p>
            <a:pPr algn="ctr"/>
            <a:r>
              <a:rPr lang="en-GB" altLang="lv-LV" sz="900" b="0" i="1" kern="0" noProof="1">
                <a:latin typeface="Arial" charset="0"/>
                <a:cs typeface="Arial" charset="0"/>
              </a:rPr>
              <a:t>***A</a:t>
            </a:r>
            <a:r>
              <a:rPr lang="en-GB" altLang="lv-LV" sz="900" b="0" i="1" noProof="1">
                <a:latin typeface="Arial" charset="0"/>
                <a:cs typeface="Arial" charset="0"/>
              </a:rPr>
              <a:t>tbilžu variants 2013. un </a:t>
            </a:r>
          </a:p>
          <a:p>
            <a:pPr algn="ctr"/>
            <a:r>
              <a:rPr lang="en-GB" altLang="lv-LV" sz="900" b="0" i="1" noProof="1">
                <a:latin typeface="Arial" charset="0"/>
                <a:cs typeface="Arial" charset="0"/>
              </a:rPr>
              <a:t>2015. gada aptaujā netika Iekļauts</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****Atbilžu variants 2019.–202</a:t>
            </a:r>
            <a:r>
              <a:rPr lang="lv-LV" altLang="lv-LV" sz="900" b="0" i="1" noProof="1">
                <a:latin typeface="Arial" charset="0"/>
                <a:cs typeface="Arial" charset="0"/>
              </a:rPr>
              <a:t>3</a:t>
            </a:r>
            <a:r>
              <a:rPr lang="en-GB" altLang="lv-LV" sz="900" b="0" i="1" noProof="1">
                <a:latin typeface="Arial" charset="0"/>
                <a:cs typeface="Arial" charset="0"/>
              </a:rPr>
              <a:t>. </a:t>
            </a:r>
          </a:p>
          <a:p>
            <a:pPr algn="ctr"/>
            <a:r>
              <a:rPr lang="en-GB" altLang="lv-LV" sz="900" b="0" i="1" noProof="1">
                <a:latin typeface="Arial" charset="0"/>
                <a:cs typeface="Arial" charset="0"/>
              </a:rPr>
              <a:t>gada aptaujā netika iekļauts</a:t>
            </a:r>
          </a:p>
          <a:p>
            <a:pPr algn="ctr"/>
            <a:endParaRPr lang="en-GB" altLang="lv-LV" sz="900" b="0" i="1" noProof="1">
              <a:latin typeface="Arial" charset="0"/>
              <a:cs typeface="Arial" charset="0"/>
            </a:endParaRPr>
          </a:p>
        </p:txBody>
      </p:sp>
      <p:graphicFrame>
        <p:nvGraphicFramePr>
          <p:cNvPr id="6" name="Chart 234">
            <a:extLst>
              <a:ext uri="{FF2B5EF4-FFF2-40B4-BE49-F238E27FC236}">
                <a16:creationId xmlns:a16="http://schemas.microsoft.com/office/drawing/2014/main" id="{C0F9F54C-7026-4295-B736-91CD4603CB1D}"/>
              </a:ext>
            </a:extLst>
          </p:cNvPr>
          <p:cNvGraphicFramePr>
            <a:graphicFrameLocks/>
          </p:cNvGraphicFramePr>
          <p:nvPr>
            <p:extLst>
              <p:ext uri="{D42A27DB-BD31-4B8C-83A1-F6EECF244321}">
                <p14:modId xmlns:p14="http://schemas.microsoft.com/office/powerpoint/2010/main" val="3196458203"/>
              </p:ext>
            </p:extLst>
          </p:nvPr>
        </p:nvGraphicFramePr>
        <p:xfrm>
          <a:off x="4511824" y="1085258"/>
          <a:ext cx="5760000" cy="57692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34">
            <a:extLst>
              <a:ext uri="{FF2B5EF4-FFF2-40B4-BE49-F238E27FC236}">
                <a16:creationId xmlns:a16="http://schemas.microsoft.com/office/drawing/2014/main" id="{00000000-0008-0000-0100-0000E0070000}"/>
              </a:ext>
            </a:extLst>
          </p:cNvPr>
          <p:cNvGraphicFramePr>
            <a:graphicFrameLocks/>
          </p:cNvGraphicFramePr>
          <p:nvPr>
            <p:extLst>
              <p:ext uri="{D42A27DB-BD31-4B8C-83A1-F6EECF244321}">
                <p14:modId xmlns:p14="http://schemas.microsoft.com/office/powerpoint/2010/main" val="1780947656"/>
              </p:ext>
            </p:extLst>
          </p:nvPr>
        </p:nvGraphicFramePr>
        <p:xfrm>
          <a:off x="336000" y="1123029"/>
          <a:ext cx="5760000" cy="57410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03454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6">
            <a:extLst>
              <a:ext uri="{FF2B5EF4-FFF2-40B4-BE49-F238E27FC236}">
                <a16:creationId xmlns:a16="http://schemas.microsoft.com/office/drawing/2014/main" id="{9C10F3D6-A628-4FDE-A4C4-F6178F35A750}"/>
              </a:ext>
            </a:extLst>
          </p:cNvPr>
          <p:cNvSpPr>
            <a:spLocks noRot="1" noChangeArrowheads="1"/>
          </p:cNvSpPr>
          <p:nvPr/>
        </p:nvSpPr>
        <p:spPr bwMode="auto">
          <a:xfrm>
            <a:off x="10704512" y="4653136"/>
            <a:ext cx="1296144" cy="1325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 attiecīgajās grupās (skat. «n=» grafikā)</a:t>
            </a:r>
          </a:p>
          <a:p>
            <a:pPr algn="ctr"/>
            <a:endParaRPr lang="en-GB" altLang="lv-LV" b="0" i="1" noProof="1">
              <a:latin typeface="Arial" charset="0"/>
              <a:cs typeface="Arial" charset="0"/>
            </a:endParaRPr>
          </a:p>
          <a:p>
            <a:pPr algn="ctr"/>
            <a:r>
              <a:rPr lang="en-GB" altLang="lv-LV" b="0" i="1" noProof="1">
                <a:latin typeface="Arial" charset="0"/>
                <a:cs typeface="Arial" charset="0"/>
              </a:rPr>
              <a:t>Vairākatbilžu </a:t>
            </a:r>
          </a:p>
          <a:p>
            <a:pPr algn="ctr"/>
            <a:r>
              <a:rPr lang="en-GB" altLang="lv-LV" b="0" i="1" noProof="1">
                <a:latin typeface="Arial" charset="0"/>
                <a:cs typeface="Arial" charset="0"/>
              </a:rPr>
              <a:t>jautājums </a:t>
            </a:r>
          </a:p>
          <a:p>
            <a:pPr algn="ctr"/>
            <a:r>
              <a:rPr lang="en-GB" altLang="lv-LV" b="0" i="1" noProof="1">
                <a:latin typeface="Arial" charset="0"/>
                <a:cs typeface="Arial" charset="0"/>
              </a:rPr>
              <a:t>(% summa &gt; 100)</a:t>
            </a:r>
          </a:p>
        </p:txBody>
      </p:sp>
      <p:sp>
        <p:nvSpPr>
          <p:cNvPr id="8"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«Sakiet, lūdzu, vai Jūs, citi Jūsu mājsaimniecības locekļi vai kādi Jūsu paziņas, par kuriem Jūs zināt, pēdējā gada laikā esat pirkuši tādas kontrabandas preces kā cigaretes, tabakas un nikotīna izstrādājumi, alkohols vai degviela?»</a:t>
            </a:r>
          </a:p>
        </p:txBody>
      </p:sp>
      <p:sp>
        <p:nvSpPr>
          <p:cNvPr id="9" name="Title 3"/>
          <p:cNvSpPr txBox="1">
            <a:spLocks/>
          </p:cNvSpPr>
          <p:nvPr/>
        </p:nvSpPr>
        <p:spPr>
          <a:xfrm>
            <a:off x="0" y="0"/>
            <a:ext cx="12192000" cy="576000"/>
          </a:xfrm>
          <a:prstGeom prst="rect">
            <a:avLst/>
          </a:prstGeom>
          <a:solidFill>
            <a:srgbClr val="23621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ko-KR" sz="2400" cap="small" noProof="1">
                <a:solidFill>
                  <a:schemeClr val="bg1"/>
                </a:solidFill>
                <a:latin typeface="Arial Narrow" panose="020B0606020202030204" pitchFamily="34" charset="0"/>
              </a:rPr>
              <a:t>1. Kontrabandas preču pirkšana</a:t>
            </a:r>
          </a:p>
        </p:txBody>
      </p:sp>
      <p:sp>
        <p:nvSpPr>
          <p:cNvPr id="5" name="TextBox 4">
            <a:extLst>
              <a:ext uri="{FF2B5EF4-FFF2-40B4-BE49-F238E27FC236}">
                <a16:creationId xmlns:a16="http://schemas.microsoft.com/office/drawing/2014/main" id="{2C200876-9B62-40B4-9D24-CC4B96EB0DFC}"/>
              </a:ext>
            </a:extLst>
          </p:cNvPr>
          <p:cNvSpPr txBox="1"/>
          <p:nvPr/>
        </p:nvSpPr>
        <p:spPr>
          <a:xfrm>
            <a:off x="191344" y="1260381"/>
            <a:ext cx="1080120" cy="510778"/>
          </a:xfrm>
          <a:prstGeom prst="roundRect">
            <a:avLst/>
          </a:prstGeom>
          <a:noFill/>
          <a:ln w="19050">
            <a:solidFill>
              <a:srgbClr val="23621F"/>
            </a:solidFill>
          </a:ln>
        </p:spPr>
        <p:txBody>
          <a:bodyPr wrap="square" rtlCol="0">
            <a:spAutoFit/>
          </a:bodyPr>
          <a:lstStyle/>
          <a:p>
            <a:pPr algn="ctr"/>
            <a:r>
              <a:rPr lang="lv-LV" sz="1200" b="1" noProof="1">
                <a:latin typeface="Arial" panose="020B0604020202020204" pitchFamily="34" charset="0"/>
                <a:cs typeface="Arial" panose="020B0604020202020204" pitchFamily="34" charset="0"/>
              </a:rPr>
              <a:t>2023. gada </a:t>
            </a:r>
            <a:br>
              <a:rPr lang="lv-LV" sz="1200" b="1" noProof="1">
                <a:latin typeface="Arial" panose="020B0604020202020204" pitchFamily="34" charset="0"/>
                <a:cs typeface="Arial" panose="020B0604020202020204" pitchFamily="34" charset="0"/>
              </a:rPr>
            </a:br>
            <a:r>
              <a:rPr lang="lv-LV" sz="1200" b="1" noProof="1">
                <a:latin typeface="Arial" panose="020B0604020202020204" pitchFamily="34" charset="0"/>
                <a:cs typeface="Arial" panose="020B0604020202020204" pitchFamily="34" charset="0"/>
              </a:rPr>
              <a:t>maija dati</a:t>
            </a:r>
            <a:endParaRPr lang="en-GB" sz="1200" b="1" noProof="1">
              <a:latin typeface="Arial" panose="020B0604020202020204" pitchFamily="34" charset="0"/>
              <a:cs typeface="Arial" panose="020B0604020202020204" pitchFamily="34" charset="0"/>
            </a:endParaRPr>
          </a:p>
        </p:txBody>
      </p:sp>
      <p:graphicFrame>
        <p:nvGraphicFramePr>
          <p:cNvPr id="2" name="Chart 98">
            <a:extLst>
              <a:ext uri="{FF2B5EF4-FFF2-40B4-BE49-F238E27FC236}">
                <a16:creationId xmlns:a16="http://schemas.microsoft.com/office/drawing/2014/main" id="{00000000-0008-0000-0100-0000BF070000}"/>
              </a:ext>
            </a:extLst>
          </p:cNvPr>
          <p:cNvGraphicFramePr>
            <a:graphicFrameLocks/>
          </p:cNvGraphicFramePr>
          <p:nvPr>
            <p:extLst>
              <p:ext uri="{D42A27DB-BD31-4B8C-83A1-F6EECF244321}">
                <p14:modId xmlns:p14="http://schemas.microsoft.com/office/powerpoint/2010/main" val="1527206795"/>
              </p:ext>
            </p:extLst>
          </p:nvPr>
        </p:nvGraphicFramePr>
        <p:xfrm>
          <a:off x="335360" y="1168093"/>
          <a:ext cx="10657184" cy="5689907"/>
        </p:xfrm>
        <a:graphic>
          <a:graphicData uri="http://schemas.openxmlformats.org/drawingml/2006/chart">
            <c:chart xmlns:c="http://schemas.openxmlformats.org/drawingml/2006/chart" xmlns:r="http://schemas.openxmlformats.org/officeDocument/2006/relationships" r:id="rId3"/>
          </a:graphicData>
        </a:graphic>
      </p:graphicFrame>
      <p:sp>
        <p:nvSpPr>
          <p:cNvPr id="10" name="Ovāls 9">
            <a:extLst>
              <a:ext uri="{FF2B5EF4-FFF2-40B4-BE49-F238E27FC236}">
                <a16:creationId xmlns:a16="http://schemas.microsoft.com/office/drawing/2014/main" id="{CCF49F5E-4180-5BEA-2CE3-604796ED04C6}"/>
              </a:ext>
            </a:extLst>
          </p:cNvPr>
          <p:cNvSpPr/>
          <p:nvPr/>
        </p:nvSpPr>
        <p:spPr>
          <a:xfrm>
            <a:off x="9695155" y="5330957"/>
            <a:ext cx="576064" cy="50405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1" name="Taisnstūris 10">
            <a:extLst>
              <a:ext uri="{FF2B5EF4-FFF2-40B4-BE49-F238E27FC236}">
                <a16:creationId xmlns:a16="http://schemas.microsoft.com/office/drawing/2014/main" id="{CF8D3C28-CC5F-4DB6-12CD-9BE01B7895F3}"/>
              </a:ext>
            </a:extLst>
          </p:cNvPr>
          <p:cNvSpPr/>
          <p:nvPr/>
        </p:nvSpPr>
        <p:spPr>
          <a:xfrm>
            <a:off x="4367808" y="5315720"/>
            <a:ext cx="2808312" cy="504056"/>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24391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2. Kontrabandas preču pirkšanas iemesli</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«Kādi bija galvenie iemesli, kāpēc Jūs iegādājāties minētās kontrabandas preces?»</a:t>
            </a:r>
          </a:p>
        </p:txBody>
      </p:sp>
      <p:sp>
        <p:nvSpPr>
          <p:cNvPr id="8" name="Rectangle 46">
            <a:extLst>
              <a:ext uri="{FF2B5EF4-FFF2-40B4-BE49-F238E27FC236}">
                <a16:creationId xmlns:a16="http://schemas.microsoft.com/office/drawing/2014/main" id="{1D434369-F2DD-4107-BB51-AB069AAE91B6}"/>
              </a:ext>
            </a:extLst>
          </p:cNvPr>
          <p:cNvSpPr>
            <a:spLocks noRot="1" noChangeArrowheads="1"/>
          </p:cNvSpPr>
          <p:nvPr/>
        </p:nvSpPr>
        <p:spPr bwMode="auto">
          <a:xfrm>
            <a:off x="10128448" y="3429000"/>
            <a:ext cx="1904530" cy="2636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 kuri pēdējā gada laikā ir iegādājušies </a:t>
            </a:r>
            <a:br>
              <a:rPr lang="lv-LV" altLang="lv-LV" b="0" i="1" noProof="1">
                <a:latin typeface="Arial" charset="0"/>
                <a:cs typeface="Arial" charset="0"/>
              </a:rPr>
            </a:br>
            <a:r>
              <a:rPr lang="en-GB" altLang="lv-LV" b="0" i="1" noProof="1">
                <a:latin typeface="Arial" charset="0"/>
                <a:cs typeface="Arial" charset="0"/>
              </a:rPr>
              <a:t>kontrabandas preces </a:t>
            </a:r>
            <a:endParaRPr lang="lv-LV" altLang="lv-LV" b="0" i="1" noProof="1">
              <a:latin typeface="Arial" charset="0"/>
              <a:cs typeface="Arial" charset="0"/>
            </a:endParaRPr>
          </a:p>
          <a:p>
            <a:pPr algn="ctr" eaLnBrk="1" hangingPunct="1"/>
            <a:r>
              <a:rPr lang="en-GB" altLang="lv-LV" b="0" i="1" noProof="1">
                <a:latin typeface="Arial" charset="0"/>
                <a:cs typeface="Arial" charset="0"/>
              </a:rPr>
              <a:t>(skat. «n=» grafikā)</a:t>
            </a:r>
            <a:endParaRPr lang="lv-LV" altLang="lv-LV" b="0" i="1" noProof="1">
              <a:latin typeface="Arial" charset="0"/>
              <a:cs typeface="Arial" charset="0"/>
            </a:endParaRPr>
          </a:p>
          <a:p>
            <a:pPr algn="ctr" eaLnBrk="1" hangingPunct="1"/>
            <a:endParaRPr lang="en-GB" altLang="lv-LV" b="0" i="1" noProof="1">
              <a:latin typeface="Arial" charset="0"/>
              <a:cs typeface="Arial" charset="0"/>
            </a:endParaRPr>
          </a:p>
          <a:p>
            <a:pPr algn="ctr" eaLnBrk="1" hangingPunct="1"/>
            <a:r>
              <a:rPr lang="en-GB" altLang="lv-LV" b="0" i="1" noProof="1">
                <a:latin typeface="Arial" charset="0"/>
                <a:cs typeface="Arial" charset="0"/>
              </a:rPr>
              <a:t>Vairākatbilžu jautājums </a:t>
            </a:r>
            <a:br>
              <a:rPr lang="lv-LV" altLang="lv-LV" b="0" i="1" noProof="1">
                <a:latin typeface="Arial" charset="0"/>
                <a:cs typeface="Arial" charset="0"/>
              </a:rPr>
            </a:br>
            <a:r>
              <a:rPr lang="en-GB" altLang="lv-LV" b="0" i="1" noProof="1">
                <a:latin typeface="Arial" charset="0"/>
                <a:cs typeface="Arial" charset="0"/>
              </a:rPr>
              <a:t>(% summa &gt; 100)</a:t>
            </a:r>
          </a:p>
          <a:p>
            <a:pPr algn="ctr"/>
            <a:endParaRPr lang="lv-LV" altLang="lv-LV" b="0" i="1" noProof="1">
              <a:latin typeface="Arial" charset="0"/>
              <a:cs typeface="Arial" charset="0"/>
            </a:endParaRPr>
          </a:p>
          <a:p>
            <a:pPr algn="ctr"/>
            <a:r>
              <a:rPr lang="lv-LV" altLang="lv-LV" b="0" i="1" noProof="1">
                <a:latin typeface="Arial" charset="0"/>
                <a:cs typeface="Arial" charset="0"/>
              </a:rPr>
              <a:t>*Atbilžu variants pirmo reizi </a:t>
            </a:r>
            <a:br>
              <a:rPr lang="lv-LV" altLang="lv-LV" b="0" i="1" noProof="1">
                <a:latin typeface="Arial" charset="0"/>
                <a:cs typeface="Arial" charset="0"/>
              </a:rPr>
            </a:br>
            <a:r>
              <a:rPr lang="lv-LV" altLang="lv-LV" b="0" i="1" noProof="1">
                <a:latin typeface="Arial" charset="0"/>
                <a:cs typeface="Arial" charset="0"/>
              </a:rPr>
              <a:t>piedāvāts 2023. gada aptaujā</a:t>
            </a:r>
          </a:p>
          <a:p>
            <a:pPr algn="ctr"/>
            <a:endParaRPr lang="lv-LV" altLang="lv-LV" b="0" i="1" noProof="1">
              <a:latin typeface="Arial" charset="0"/>
              <a:cs typeface="Arial" charset="0"/>
            </a:endParaRPr>
          </a:p>
          <a:p>
            <a:pPr algn="ctr"/>
            <a:r>
              <a:rPr lang="lv-LV" altLang="lv-LV" b="0" i="1" noProof="1">
                <a:latin typeface="Arial" charset="0"/>
                <a:cs typeface="Arial" charset="0"/>
              </a:rPr>
              <a:t>**Atbilžu variantu 2019., 2020. un 2022. gada aptaujā </a:t>
            </a:r>
            <a:br>
              <a:rPr lang="lv-LV" altLang="lv-LV" b="0" i="1" noProof="1">
                <a:latin typeface="Arial" charset="0"/>
                <a:cs typeface="Arial" charset="0"/>
              </a:rPr>
            </a:br>
            <a:r>
              <a:rPr lang="lv-LV" altLang="lv-LV" b="0" i="1" noProof="1">
                <a:latin typeface="Arial" charset="0"/>
                <a:cs typeface="Arial" charset="0"/>
              </a:rPr>
              <a:t>neizvēlējās neviens </a:t>
            </a:r>
            <a:br>
              <a:rPr lang="lv-LV" altLang="lv-LV" b="0" i="1" noProof="1">
                <a:latin typeface="Arial" charset="0"/>
                <a:cs typeface="Arial" charset="0"/>
              </a:rPr>
            </a:br>
            <a:r>
              <a:rPr lang="lv-LV" altLang="lv-LV" b="0" i="1" noProof="1">
                <a:latin typeface="Arial" charset="0"/>
                <a:cs typeface="Arial" charset="0"/>
              </a:rPr>
              <a:t>respondents; 2023. gada </a:t>
            </a:r>
            <a:br>
              <a:rPr lang="lv-LV" altLang="lv-LV" b="0" i="1" noProof="1">
                <a:latin typeface="Arial" charset="0"/>
                <a:cs typeface="Arial" charset="0"/>
              </a:rPr>
            </a:br>
            <a:r>
              <a:rPr lang="lv-LV" altLang="lv-LV" b="0" i="1" noProof="1">
                <a:latin typeface="Arial" charset="0"/>
                <a:cs typeface="Arial" charset="0"/>
              </a:rPr>
              <a:t>aptaujā netika iekļauts</a:t>
            </a:r>
            <a:endParaRPr lang="en-GB" altLang="lv-LV" b="0" i="1" noProof="1">
              <a:latin typeface="Arial" charset="0"/>
              <a:cs typeface="Arial" charset="0"/>
            </a:endParaRPr>
          </a:p>
        </p:txBody>
      </p:sp>
      <p:graphicFrame>
        <p:nvGraphicFramePr>
          <p:cNvPr id="7" name="Chart 6">
            <a:extLst>
              <a:ext uri="{FF2B5EF4-FFF2-40B4-BE49-F238E27FC236}">
                <a16:creationId xmlns:a16="http://schemas.microsoft.com/office/drawing/2014/main" id="{00000000-0008-0000-0100-000024000000}"/>
              </a:ext>
            </a:extLst>
          </p:cNvPr>
          <p:cNvGraphicFramePr>
            <a:graphicFrameLocks/>
          </p:cNvGraphicFramePr>
          <p:nvPr>
            <p:extLst>
              <p:ext uri="{D42A27DB-BD31-4B8C-83A1-F6EECF244321}">
                <p14:modId xmlns:p14="http://schemas.microsoft.com/office/powerpoint/2010/main" val="1274892015"/>
              </p:ext>
            </p:extLst>
          </p:nvPr>
        </p:nvGraphicFramePr>
        <p:xfrm>
          <a:off x="2135560" y="1143054"/>
          <a:ext cx="6192000" cy="557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7780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34">
            <a:extLst>
              <a:ext uri="{FF2B5EF4-FFF2-40B4-BE49-F238E27FC236}">
                <a16:creationId xmlns:a16="http://schemas.microsoft.com/office/drawing/2014/main" id="{00000000-0008-0000-0100-000026000000}"/>
              </a:ext>
            </a:extLst>
          </p:cNvPr>
          <p:cNvGraphicFramePr>
            <a:graphicFrameLocks/>
          </p:cNvGraphicFramePr>
          <p:nvPr>
            <p:extLst>
              <p:ext uri="{D42A27DB-BD31-4B8C-83A1-F6EECF244321}">
                <p14:modId xmlns:p14="http://schemas.microsoft.com/office/powerpoint/2010/main" val="1761853098"/>
              </p:ext>
            </p:extLst>
          </p:nvPr>
        </p:nvGraphicFramePr>
        <p:xfrm>
          <a:off x="984000" y="1231824"/>
          <a:ext cx="10224000" cy="2462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3. Ietaupītā nauda, pērkot kontrabandas preces</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«Cik Jūs pēdējā mēneša laikā apmēram esat ietaupījis/-usi, pērkot minētās kontrabandas preces?»</a:t>
            </a:r>
          </a:p>
        </p:txBody>
      </p:sp>
      <p:sp>
        <p:nvSpPr>
          <p:cNvPr id="9" name="Rectangle 46">
            <a:extLst>
              <a:ext uri="{FF2B5EF4-FFF2-40B4-BE49-F238E27FC236}">
                <a16:creationId xmlns:a16="http://schemas.microsoft.com/office/drawing/2014/main" id="{EFE36ADF-78E8-45C4-9CBF-B950574E5163}"/>
              </a:ext>
            </a:extLst>
          </p:cNvPr>
          <p:cNvSpPr>
            <a:spLocks noRot="1" noChangeArrowheads="1"/>
          </p:cNvSpPr>
          <p:nvPr/>
        </p:nvSpPr>
        <p:spPr bwMode="auto">
          <a:xfrm>
            <a:off x="984000" y="6240329"/>
            <a:ext cx="8604448"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eaLnBrk="1" hangingPunct="1"/>
            <a:r>
              <a:rPr lang="en-GB" altLang="lv-LV" b="0" i="1" noProof="1">
                <a:latin typeface="Arial" charset="0"/>
                <a:cs typeface="Arial" charset="0"/>
              </a:rPr>
              <a:t>Bāze: respondenti, kuri pēdējā mēneša laikā ir pirkuši kontrabandas preces (skat. «n=» grafikā)</a:t>
            </a:r>
          </a:p>
        </p:txBody>
      </p:sp>
      <p:sp>
        <p:nvSpPr>
          <p:cNvPr id="10" name="Right Brace 2">
            <a:extLst>
              <a:ext uri="{FF2B5EF4-FFF2-40B4-BE49-F238E27FC236}">
                <a16:creationId xmlns:a16="http://schemas.microsoft.com/office/drawing/2014/main" id="{1193CD62-2C20-459C-A382-0247DF18E702}"/>
              </a:ext>
            </a:extLst>
          </p:cNvPr>
          <p:cNvSpPr/>
          <p:nvPr/>
        </p:nvSpPr>
        <p:spPr bwMode="auto">
          <a:xfrm rot="5400000">
            <a:off x="5283788" y="-727338"/>
            <a:ext cx="291768" cy="8604448"/>
          </a:xfrm>
          <a:prstGeom prst="rightBrace">
            <a:avLst>
              <a:gd name="adj1" fmla="val 76619"/>
              <a:gd name="adj2" fmla="val 5000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noProof="1"/>
          </a:p>
        </p:txBody>
      </p:sp>
      <p:sp>
        <p:nvSpPr>
          <p:cNvPr id="2" name="Bultiņa: uz leju 1">
            <a:extLst>
              <a:ext uri="{FF2B5EF4-FFF2-40B4-BE49-F238E27FC236}">
                <a16:creationId xmlns:a16="http://schemas.microsoft.com/office/drawing/2014/main" id="{4C86C64A-39CA-4E0F-87D6-C00F11A4DFA2}"/>
              </a:ext>
            </a:extLst>
          </p:cNvPr>
          <p:cNvSpPr/>
          <p:nvPr/>
        </p:nvSpPr>
        <p:spPr>
          <a:xfrm>
            <a:off x="5231904" y="3826617"/>
            <a:ext cx="432048" cy="36004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noProof="1"/>
          </a:p>
        </p:txBody>
      </p:sp>
      <p:sp>
        <p:nvSpPr>
          <p:cNvPr id="12" name="Rectangle 46">
            <a:extLst>
              <a:ext uri="{FF2B5EF4-FFF2-40B4-BE49-F238E27FC236}">
                <a16:creationId xmlns:a16="http://schemas.microsoft.com/office/drawing/2014/main" id="{CBE60085-3BAC-267B-3A86-99FA21E78B60}"/>
              </a:ext>
            </a:extLst>
          </p:cNvPr>
          <p:cNvSpPr>
            <a:spLocks noRot="1" noChangeArrowheads="1"/>
          </p:cNvSpPr>
          <p:nvPr/>
        </p:nvSpPr>
        <p:spPr bwMode="auto">
          <a:xfrm>
            <a:off x="1199456" y="3040471"/>
            <a:ext cx="8928992"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eaLnBrk="1" hangingPunct="1"/>
            <a:r>
              <a:rPr lang="en-GB" altLang="lv-LV" b="0" i="1" noProof="1">
                <a:latin typeface="Arial" charset="0"/>
                <a:cs typeface="Arial" charset="0"/>
              </a:rPr>
              <a:t>Bāze: visi respondenti (skat. «n=» grafikā)</a:t>
            </a:r>
          </a:p>
        </p:txBody>
      </p:sp>
      <p:graphicFrame>
        <p:nvGraphicFramePr>
          <p:cNvPr id="6" name="Chart 234">
            <a:extLst>
              <a:ext uri="{FF2B5EF4-FFF2-40B4-BE49-F238E27FC236}">
                <a16:creationId xmlns:a16="http://schemas.microsoft.com/office/drawing/2014/main" id="{00000000-0008-0000-0100-00001D000000}"/>
              </a:ext>
            </a:extLst>
          </p:cNvPr>
          <p:cNvGraphicFramePr>
            <a:graphicFrameLocks/>
          </p:cNvGraphicFramePr>
          <p:nvPr>
            <p:extLst>
              <p:ext uri="{D42A27DB-BD31-4B8C-83A1-F6EECF244321}">
                <p14:modId xmlns:p14="http://schemas.microsoft.com/office/powerpoint/2010/main" val="3073242178"/>
              </p:ext>
            </p:extLst>
          </p:nvPr>
        </p:nvGraphicFramePr>
        <p:xfrm>
          <a:off x="551952" y="3863854"/>
          <a:ext cx="10224000" cy="2462400"/>
        </p:xfrm>
        <a:graphic>
          <a:graphicData uri="http://schemas.openxmlformats.org/drawingml/2006/chart">
            <c:chart xmlns:c="http://schemas.openxmlformats.org/drawingml/2006/chart" xmlns:r="http://schemas.openxmlformats.org/officeDocument/2006/relationships" r:id="rId4"/>
          </a:graphicData>
        </a:graphic>
      </p:graphicFrame>
      <p:sp>
        <p:nvSpPr>
          <p:cNvPr id="7" name="Ovāls 6">
            <a:extLst>
              <a:ext uri="{FF2B5EF4-FFF2-40B4-BE49-F238E27FC236}">
                <a16:creationId xmlns:a16="http://schemas.microsoft.com/office/drawing/2014/main" id="{2858203B-02B1-4EAE-A079-922FD861371D}"/>
              </a:ext>
            </a:extLst>
          </p:cNvPr>
          <p:cNvSpPr/>
          <p:nvPr/>
        </p:nvSpPr>
        <p:spPr>
          <a:xfrm>
            <a:off x="8688288" y="4581128"/>
            <a:ext cx="648072" cy="632367"/>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dirty="0"/>
          </a:p>
        </p:txBody>
      </p:sp>
    </p:spTree>
    <p:extLst>
      <p:ext uri="{BB962C8B-B14F-4D97-AF65-F5344CB8AC3E}">
        <p14:creationId xmlns:p14="http://schemas.microsoft.com/office/powerpoint/2010/main" val="441627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4. Zināšanas, kur iegādāties kontrabandas preces</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«Ja Jums būtu tāda nepieciešamība, vai Jūs zinātu, kur var iegādāties kontrabandas preces?»</a:t>
            </a:r>
          </a:p>
        </p:txBody>
      </p:sp>
      <p:sp>
        <p:nvSpPr>
          <p:cNvPr id="8" name="Rectangle 46">
            <a:extLst>
              <a:ext uri="{FF2B5EF4-FFF2-40B4-BE49-F238E27FC236}">
                <a16:creationId xmlns:a16="http://schemas.microsoft.com/office/drawing/2014/main" id="{84819A73-6A7B-4DA2-B0E5-EA19C1F9D447}"/>
              </a:ext>
            </a:extLst>
          </p:cNvPr>
          <p:cNvSpPr>
            <a:spLocks noRot="1" noChangeArrowheads="1"/>
          </p:cNvSpPr>
          <p:nvPr/>
        </p:nvSpPr>
        <p:spPr bwMode="auto">
          <a:xfrm>
            <a:off x="10128448" y="3971552"/>
            <a:ext cx="1904400" cy="2089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a:t>
            </a:r>
            <a:br>
              <a:rPr lang="lv-LV" altLang="lv-LV" b="0" i="1" noProof="1">
                <a:latin typeface="Arial" charset="0"/>
                <a:cs typeface="Arial" charset="0"/>
              </a:rPr>
            </a:br>
            <a:r>
              <a:rPr lang="en-GB" altLang="lv-LV" b="0" i="1" noProof="1">
                <a:latin typeface="Arial" charset="0"/>
                <a:cs typeface="Arial" charset="0"/>
              </a:rPr>
              <a:t>(skat. «n=» grafikā) </a:t>
            </a:r>
            <a:endParaRPr lang="lv-LV" altLang="lv-LV" b="0" i="1" noProof="1">
              <a:latin typeface="Arial" charset="0"/>
              <a:cs typeface="Arial" charset="0"/>
            </a:endParaRPr>
          </a:p>
          <a:p>
            <a:pPr algn="ctr" eaLnBrk="1" hangingPunct="1"/>
            <a:endParaRPr lang="en-GB" altLang="lv-LV" b="0" i="1" noProof="1">
              <a:latin typeface="Arial" charset="0"/>
              <a:cs typeface="Arial" charset="0"/>
            </a:endParaRPr>
          </a:p>
          <a:p>
            <a:pPr algn="ctr"/>
            <a:r>
              <a:rPr lang="en-GB" altLang="lv-LV" b="0" i="1" noProof="1">
                <a:latin typeface="Arial" charset="0"/>
                <a:cs typeface="Arial" charset="0"/>
              </a:rPr>
              <a:t>Vairākatbilžu jautājums </a:t>
            </a:r>
            <a:br>
              <a:rPr lang="lv-LV" altLang="lv-LV" b="0" i="1" noProof="1">
                <a:latin typeface="Arial" charset="0"/>
                <a:cs typeface="Arial" charset="0"/>
              </a:rPr>
            </a:br>
            <a:r>
              <a:rPr lang="en-GB" altLang="lv-LV" b="0" i="1" noProof="1">
                <a:latin typeface="Arial" charset="0"/>
                <a:cs typeface="Arial" charset="0"/>
              </a:rPr>
              <a:t>(% summa &gt; 100)</a:t>
            </a:r>
            <a:endParaRPr lang="lv-LV" altLang="lv-LV" b="0" i="1" noProof="1">
              <a:latin typeface="Arial" charset="0"/>
              <a:cs typeface="Arial" charset="0"/>
            </a:endParaRPr>
          </a:p>
          <a:p>
            <a:pPr algn="ctr"/>
            <a:br>
              <a:rPr lang="en-GB" altLang="lv-LV" b="0" i="1" noProof="1">
                <a:latin typeface="Arial" charset="0"/>
                <a:cs typeface="Arial" charset="0"/>
              </a:rPr>
            </a:br>
            <a:r>
              <a:rPr lang="en-GB" altLang="lv-LV" b="0" i="1" noProof="1">
                <a:latin typeface="Arial" charset="0"/>
                <a:cs typeface="Arial" charset="0"/>
              </a:rPr>
              <a:t>*Atbilžu variants pirmo reizi </a:t>
            </a:r>
            <a:br>
              <a:rPr lang="lv-LV" altLang="lv-LV" b="0" i="1" noProof="1">
                <a:latin typeface="Arial" charset="0"/>
                <a:cs typeface="Arial" charset="0"/>
              </a:rPr>
            </a:br>
            <a:r>
              <a:rPr lang="en-GB" altLang="lv-LV" b="0" i="1" noProof="1">
                <a:latin typeface="Arial" charset="0"/>
                <a:cs typeface="Arial" charset="0"/>
              </a:rPr>
              <a:t>piedāvāts 2020. gada aptaujā; atbilžu varianta formulējums </a:t>
            </a:r>
            <a:br>
              <a:rPr lang="lv-LV" altLang="lv-LV" b="0" i="1" noProof="1">
                <a:latin typeface="Arial" charset="0"/>
                <a:cs typeface="Arial" charset="0"/>
              </a:rPr>
            </a:br>
            <a:r>
              <a:rPr lang="en-GB" altLang="lv-LV" b="0" i="1" noProof="1">
                <a:latin typeface="Arial" charset="0"/>
                <a:cs typeface="Arial" charset="0"/>
              </a:rPr>
              <a:t>2020. gada aptaujā:</a:t>
            </a:r>
            <a:br>
              <a:rPr lang="en-GB" altLang="lv-LV" b="0" i="1" noProof="1">
                <a:latin typeface="Arial" charset="0"/>
                <a:cs typeface="Arial" charset="0"/>
              </a:rPr>
            </a:br>
            <a:r>
              <a:rPr lang="en-GB" altLang="lv-LV" b="0" i="1" noProof="1">
                <a:latin typeface="Arial" charset="0"/>
                <a:cs typeface="Arial" charset="0"/>
              </a:rPr>
              <a:t>«Zinu, kur var iegādāties </a:t>
            </a:r>
            <a:br>
              <a:rPr lang="lv-LV" altLang="lv-LV" b="0" i="1" noProof="1">
                <a:latin typeface="Arial" charset="0"/>
                <a:cs typeface="Arial" charset="0"/>
              </a:rPr>
            </a:br>
            <a:r>
              <a:rPr lang="en-GB" altLang="lv-LV" b="0" i="1" noProof="1">
                <a:latin typeface="Arial" charset="0"/>
                <a:cs typeface="Arial" charset="0"/>
              </a:rPr>
              <a:t>elektroniskās cigaretes»</a:t>
            </a:r>
          </a:p>
        </p:txBody>
      </p:sp>
      <p:graphicFrame>
        <p:nvGraphicFramePr>
          <p:cNvPr id="2" name="Chart 234">
            <a:extLst>
              <a:ext uri="{FF2B5EF4-FFF2-40B4-BE49-F238E27FC236}">
                <a16:creationId xmlns:a16="http://schemas.microsoft.com/office/drawing/2014/main" id="{00000000-0008-0000-0100-00002B000000}"/>
              </a:ext>
            </a:extLst>
          </p:cNvPr>
          <p:cNvGraphicFramePr>
            <a:graphicFrameLocks/>
          </p:cNvGraphicFramePr>
          <p:nvPr>
            <p:extLst>
              <p:ext uri="{D42A27DB-BD31-4B8C-83A1-F6EECF244321}">
                <p14:modId xmlns:p14="http://schemas.microsoft.com/office/powerpoint/2010/main" val="4114028619"/>
              </p:ext>
            </p:extLst>
          </p:nvPr>
        </p:nvGraphicFramePr>
        <p:xfrm>
          <a:off x="2639616" y="1203636"/>
          <a:ext cx="5581263" cy="55377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8529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037">
            <a:extLst>
              <a:ext uri="{FF2B5EF4-FFF2-40B4-BE49-F238E27FC236}">
                <a16:creationId xmlns:a16="http://schemas.microsoft.com/office/drawing/2014/main" id="{FA847FE6-E64E-495E-A0E1-990E963C3D88}"/>
              </a:ext>
            </a:extLst>
          </p:cNvPr>
          <p:cNvSpPr txBox="1">
            <a:spLocks noChangeArrowheads="1"/>
          </p:cNvSpPr>
          <p:nvPr/>
        </p:nvSpPr>
        <p:spPr bwMode="auto">
          <a:xfrm>
            <a:off x="6960096" y="1116381"/>
            <a:ext cx="2664296" cy="306000"/>
          </a:xfrm>
          <a:prstGeom prst="rect">
            <a:avLst/>
          </a:prstGeom>
          <a:solidFill>
            <a:srgbClr val="F4A698"/>
          </a:solidFill>
          <a:ln>
            <a:solidFill>
              <a:srgbClr val="F4A698"/>
            </a:solidFill>
          </a:ln>
          <a:effectLst/>
        </p:spPr>
        <p:txBody>
          <a:bodyPr wrap="square" lIns="27432" tIns="22860" rIns="27432"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lv-LV" sz="900" b="1" dirty="0">
                <a:solidFill>
                  <a:sysClr val="windowText" lastClr="000000"/>
                </a:solidFill>
                <a:effectLst/>
                <a:latin typeface="Arial" panose="020B0604020202020204" pitchFamily="34" charset="0"/>
                <a:cs typeface="Arial" panose="020B0604020202020204" pitchFamily="34" charset="0"/>
              </a:rPr>
              <a:t>Zina, kur var iegādāties elektroniskās cigaretes, karsējamo tabaku vai nikotīna spilventiņus</a:t>
            </a:r>
          </a:p>
        </p:txBody>
      </p:sp>
      <p:sp>
        <p:nvSpPr>
          <p:cNvPr id="7" name="Rectangle 46">
            <a:extLst>
              <a:ext uri="{FF2B5EF4-FFF2-40B4-BE49-F238E27FC236}">
                <a16:creationId xmlns:a16="http://schemas.microsoft.com/office/drawing/2014/main" id="{BFE665C8-9DC7-486F-AE00-717907695BB9}"/>
              </a:ext>
            </a:extLst>
          </p:cNvPr>
          <p:cNvSpPr>
            <a:spLocks noRot="1" noChangeArrowheads="1"/>
          </p:cNvSpPr>
          <p:nvPr/>
        </p:nvSpPr>
        <p:spPr bwMode="auto">
          <a:xfrm>
            <a:off x="10704512" y="4869160"/>
            <a:ext cx="133541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a:t>
            </a:r>
          </a:p>
          <a:p>
            <a:pPr algn="ctr" eaLnBrk="1" hangingPunct="1"/>
            <a:r>
              <a:rPr lang="en-GB" altLang="lv-LV" b="0" i="1" noProof="1">
                <a:latin typeface="Arial" charset="0"/>
                <a:cs typeface="Arial" charset="0"/>
              </a:rPr>
              <a:t> attiecīgajās grupās (skat. «n=» grafikā)</a:t>
            </a:r>
          </a:p>
          <a:p>
            <a:pPr algn="ctr" eaLnBrk="1" hangingPunct="1"/>
            <a:endParaRPr lang="en-GB" altLang="lv-LV" b="0" i="1" noProof="1">
              <a:latin typeface="Arial" charset="0"/>
              <a:cs typeface="Arial" charset="0"/>
            </a:endParaRPr>
          </a:p>
          <a:p>
            <a:pPr algn="ctr" eaLnBrk="1" hangingPunct="1"/>
            <a:r>
              <a:rPr lang="en-GB" altLang="lv-LV" b="0" i="1" noProof="1">
                <a:latin typeface="Arial" charset="0"/>
                <a:cs typeface="Arial" charset="0"/>
              </a:rPr>
              <a:t>Vairākatbilžu </a:t>
            </a:r>
          </a:p>
          <a:p>
            <a:pPr algn="ctr" eaLnBrk="1" hangingPunct="1"/>
            <a:r>
              <a:rPr lang="en-GB" altLang="lv-LV" b="0" i="1" noProof="1">
                <a:latin typeface="Arial" charset="0"/>
                <a:cs typeface="Arial" charset="0"/>
              </a:rPr>
              <a:t>jautājums </a:t>
            </a:r>
          </a:p>
          <a:p>
            <a:pPr algn="ctr" eaLnBrk="1" hangingPunct="1"/>
            <a:r>
              <a:rPr lang="en-GB" altLang="lv-LV" b="0" i="1" noProof="1">
                <a:latin typeface="Arial" charset="0"/>
                <a:cs typeface="Arial" charset="0"/>
              </a:rPr>
              <a:t>(% summa &gt; 100)</a:t>
            </a:r>
            <a:br>
              <a:rPr lang="en-GB" altLang="lv-LV" b="0" i="1" noProof="1">
                <a:latin typeface="Arial" charset="0"/>
                <a:cs typeface="Arial" charset="0"/>
              </a:rPr>
            </a:br>
            <a:endParaRPr lang="en-GB" altLang="lv-LV" b="0" i="1" noProof="1">
              <a:latin typeface="Arial" charset="0"/>
              <a:cs typeface="Arial" charset="0"/>
            </a:endParaRPr>
          </a:p>
        </p:txBody>
      </p:sp>
      <p:sp>
        <p:nvSpPr>
          <p:cNvPr id="8" name="Title 3"/>
          <p:cNvSpPr txBox="1">
            <a:spLocks/>
          </p:cNvSpPr>
          <p:nvPr/>
        </p:nvSpPr>
        <p:spPr>
          <a:xfrm>
            <a:off x="0" y="0"/>
            <a:ext cx="12192000" cy="576000"/>
          </a:xfrm>
          <a:prstGeom prst="rect">
            <a:avLst/>
          </a:prstGeom>
          <a:solidFill>
            <a:srgbClr val="23621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ko-KR" sz="2400" cap="small" noProof="1">
                <a:solidFill>
                  <a:schemeClr val="bg1"/>
                </a:solidFill>
                <a:latin typeface="Arial Narrow" panose="020B0606020202030204" pitchFamily="34" charset="0"/>
              </a:rPr>
              <a:t>4. Zināšanas, kur iegādāties kontrabandas preces</a:t>
            </a:r>
          </a:p>
        </p:txBody>
      </p:sp>
      <p:sp>
        <p:nvSpPr>
          <p:cNvPr id="9"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«Ja Jums būtu tāda nepieciešamība, vai Jūs zinātu, kur var iegādāties kontrabandas preces?»</a:t>
            </a:r>
          </a:p>
        </p:txBody>
      </p:sp>
      <p:sp>
        <p:nvSpPr>
          <p:cNvPr id="6" name="TextBox 5">
            <a:extLst>
              <a:ext uri="{FF2B5EF4-FFF2-40B4-BE49-F238E27FC236}">
                <a16:creationId xmlns:a16="http://schemas.microsoft.com/office/drawing/2014/main" id="{2C200876-9B62-40B4-9D24-CC4B96EB0DFC}"/>
              </a:ext>
            </a:extLst>
          </p:cNvPr>
          <p:cNvSpPr txBox="1"/>
          <p:nvPr/>
        </p:nvSpPr>
        <p:spPr>
          <a:xfrm>
            <a:off x="191344" y="1260381"/>
            <a:ext cx="1080120" cy="510778"/>
          </a:xfrm>
          <a:prstGeom prst="roundRect">
            <a:avLst/>
          </a:prstGeom>
          <a:noFill/>
          <a:ln w="19050">
            <a:solidFill>
              <a:srgbClr val="23621F"/>
            </a:solidFill>
          </a:ln>
        </p:spPr>
        <p:txBody>
          <a:bodyPr wrap="square" rtlCol="0">
            <a:spAutoFit/>
          </a:bodyPr>
          <a:lstStyle/>
          <a:p>
            <a:pPr algn="ctr"/>
            <a:r>
              <a:rPr lang="lv-LV" sz="1200" b="1" noProof="1">
                <a:latin typeface="Arial" panose="020B0604020202020204" pitchFamily="34" charset="0"/>
                <a:cs typeface="Arial" panose="020B0604020202020204" pitchFamily="34" charset="0"/>
              </a:rPr>
              <a:t>2023. gada </a:t>
            </a:r>
            <a:br>
              <a:rPr lang="lv-LV" sz="1200" b="1" noProof="1">
                <a:latin typeface="Arial" panose="020B0604020202020204" pitchFamily="34" charset="0"/>
                <a:cs typeface="Arial" panose="020B0604020202020204" pitchFamily="34" charset="0"/>
              </a:rPr>
            </a:br>
            <a:r>
              <a:rPr lang="lv-LV" sz="1200" b="1" noProof="1">
                <a:latin typeface="Arial" panose="020B0604020202020204" pitchFamily="34" charset="0"/>
                <a:cs typeface="Arial" panose="020B0604020202020204" pitchFamily="34" charset="0"/>
              </a:rPr>
              <a:t>maija dati</a:t>
            </a:r>
            <a:endParaRPr lang="en-GB" sz="1200" b="1" noProof="1">
              <a:latin typeface="Arial" panose="020B0604020202020204" pitchFamily="34" charset="0"/>
              <a:cs typeface="Arial" panose="020B0604020202020204" pitchFamily="34" charset="0"/>
            </a:endParaRPr>
          </a:p>
        </p:txBody>
      </p:sp>
      <p:graphicFrame>
        <p:nvGraphicFramePr>
          <p:cNvPr id="2" name="Chart 98">
            <a:extLst>
              <a:ext uri="{FF2B5EF4-FFF2-40B4-BE49-F238E27FC236}">
                <a16:creationId xmlns:a16="http://schemas.microsoft.com/office/drawing/2014/main" id="{00000000-0008-0000-0100-000030000000}"/>
              </a:ext>
            </a:extLst>
          </p:cNvPr>
          <p:cNvGraphicFramePr>
            <a:graphicFrameLocks/>
          </p:cNvGraphicFramePr>
          <p:nvPr>
            <p:extLst>
              <p:ext uri="{D42A27DB-BD31-4B8C-83A1-F6EECF244321}">
                <p14:modId xmlns:p14="http://schemas.microsoft.com/office/powerpoint/2010/main" val="1676107476"/>
              </p:ext>
            </p:extLst>
          </p:nvPr>
        </p:nvGraphicFramePr>
        <p:xfrm>
          <a:off x="551384" y="1168093"/>
          <a:ext cx="10153128" cy="5689907"/>
        </p:xfrm>
        <a:graphic>
          <a:graphicData uri="http://schemas.openxmlformats.org/drawingml/2006/chart">
            <c:chart xmlns:c="http://schemas.openxmlformats.org/drawingml/2006/chart" xmlns:r="http://schemas.openxmlformats.org/officeDocument/2006/relationships" r:id="rId3"/>
          </a:graphicData>
        </a:graphic>
      </p:graphicFrame>
      <p:sp>
        <p:nvSpPr>
          <p:cNvPr id="3" name="Taisnstūris 2">
            <a:extLst>
              <a:ext uri="{FF2B5EF4-FFF2-40B4-BE49-F238E27FC236}">
                <a16:creationId xmlns:a16="http://schemas.microsoft.com/office/drawing/2014/main" id="{D225B15C-6A4B-3B7E-A9F9-655F2F160D87}"/>
              </a:ext>
            </a:extLst>
          </p:cNvPr>
          <p:cNvSpPr/>
          <p:nvPr/>
        </p:nvSpPr>
        <p:spPr>
          <a:xfrm>
            <a:off x="1847528" y="4653136"/>
            <a:ext cx="8640960" cy="79208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404776279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1732</Words>
  <Application>Microsoft Office PowerPoint</Application>
  <PresentationFormat>Widescreen</PresentationFormat>
  <Paragraphs>267</Paragraphs>
  <Slides>19</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Narrow</vt:lpstr>
      <vt:lpstr>Calibri</vt:lpstr>
      <vt:lpstr>Custom Design</vt:lpstr>
      <vt:lpstr>PowerPoint Presentation</vt:lpstr>
      <vt:lpstr>PowerPoint Presentation</vt:lpstr>
      <vt:lpstr>PowerPoint Presentation</vt:lpstr>
      <vt:lpstr>1. Kontrabandas preču pirkšana</vt:lpstr>
      <vt:lpstr>PowerPoint Presentation</vt:lpstr>
      <vt:lpstr>2. Kontrabandas preču pirkšanas iemesli</vt:lpstr>
      <vt:lpstr>3. Ietaupītā nauda, pērkot kontrabandas preces</vt:lpstr>
      <vt:lpstr>4. Zināšanas, kur iegādāties kontrabandas preces</vt:lpstr>
      <vt:lpstr>PowerPoint Presentation</vt:lpstr>
      <vt:lpstr>5. Attieksme pret kontrabandas preču tirdzniecību</vt:lpstr>
      <vt:lpstr>6. Valsts institūciju cīņas ar kontrabandu novērtējums</vt:lpstr>
      <vt:lpstr>7. Valdības rīcība attiecībā pret kontrabandas preču tirdzniecību</vt:lpstr>
      <vt:lpstr>PowerPoint Presentation</vt:lpstr>
      <vt:lpstr>8. Latvijas valdības risināmie jautājumi</vt:lpstr>
      <vt:lpstr>9. Efektīva nodokļu izlietošana</vt:lpstr>
      <vt:lpstr>10. Kara Ukrainā ietekme uz kontrabandas apjomiem</vt:lpstr>
      <vt:lpstr>11. Tabakas un nikotīna izstrādājumu kontrabandas mazināšana</vt:lpstr>
      <vt:lpstr>12. Kontrabandas apjomu iespējamās izmaiņas dažādām preču grupām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2023-06-29T08:28:28Z</dcterms:created>
  <dcterms:modified xsi:type="dcterms:W3CDTF">2023-06-29T08:28:38Z</dcterms:modified>
</cp:coreProperties>
</file>